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59" r:id="rId4"/>
    <p:sldId id="289" r:id="rId5"/>
    <p:sldId id="290" r:id="rId6"/>
    <p:sldId id="291" r:id="rId7"/>
    <p:sldId id="274" r:id="rId8"/>
    <p:sldId id="292" r:id="rId9"/>
    <p:sldId id="293" r:id="rId10"/>
    <p:sldId id="294" r:id="rId11"/>
    <p:sldId id="260" r:id="rId12"/>
    <p:sldId id="295" r:id="rId13"/>
    <p:sldId id="262" r:id="rId14"/>
    <p:sldId id="297" r:id="rId15"/>
    <p:sldId id="264" r:id="rId16"/>
    <p:sldId id="278" r:id="rId17"/>
    <p:sldId id="276" r:id="rId18"/>
    <p:sldId id="263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6" r:id="rId28"/>
    <p:sldId id="267" r:id="rId29"/>
    <p:sldId id="268" r:id="rId30"/>
    <p:sldId id="269" r:id="rId31"/>
    <p:sldId id="279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78" autoAdjust="0"/>
  </p:normalViewPr>
  <p:slideViewPr>
    <p:cSldViewPr>
      <p:cViewPr>
        <p:scale>
          <a:sx n="125" d="100"/>
          <a:sy n="125" d="100"/>
        </p:scale>
        <p:origin x="-123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00AAF1E-483E-4E0E-B381-CF078E2A8039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BA296D9-6CE3-4B72-B4C1-1C87148E762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836104" y="2636912"/>
            <a:ext cx="7543800" cy="1524000"/>
          </a:xfrm>
        </p:spPr>
        <p:txBody>
          <a:bodyPr/>
          <a:lstStyle/>
          <a:p>
            <a:r>
              <a:rPr lang="nl-BE" sz="6000" dirty="0" smtClean="0">
                <a:solidFill>
                  <a:srgbClr val="C30017"/>
                </a:solidFill>
              </a:rPr>
              <a:t>FAST</a:t>
            </a:r>
            <a:r>
              <a:rPr lang="nl-BE" sz="6000" dirty="0" smtClean="0"/>
              <a:t> TRACK TO SUCCESS</a:t>
            </a:r>
            <a:endParaRPr lang="nl-BE" sz="6000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1143000" y="4725144"/>
            <a:ext cx="6858000" cy="990600"/>
          </a:xfrm>
        </p:spPr>
        <p:txBody>
          <a:bodyPr anchor="ctr"/>
          <a:lstStyle/>
          <a:p>
            <a:pPr algn="ctr"/>
            <a:r>
              <a:rPr lang="nl-BE" dirty="0" smtClean="0">
                <a:latin typeface="+mj-lt"/>
              </a:rPr>
              <a:t>SLAB TRACK SOLUTION OF STABIRAIL COMBINES </a:t>
            </a:r>
            <a:r>
              <a:rPr lang="nl-BE" dirty="0" smtClean="0">
                <a:solidFill>
                  <a:srgbClr val="C30017"/>
                </a:solidFill>
                <a:latin typeface="+mj-lt"/>
              </a:rPr>
              <a:t>ACCURACY </a:t>
            </a:r>
            <a:r>
              <a:rPr lang="nl-BE" dirty="0" smtClean="0">
                <a:latin typeface="+mj-lt"/>
              </a:rPr>
              <a:t>AND </a:t>
            </a:r>
            <a:r>
              <a:rPr lang="nl-BE" dirty="0" smtClean="0">
                <a:solidFill>
                  <a:srgbClr val="C00000"/>
                </a:solidFill>
                <a:latin typeface="+mj-lt"/>
              </a:rPr>
              <a:t>DURABILITY</a:t>
            </a:r>
            <a:endParaRPr lang="nl-BE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5"/>
          <a:stretch/>
        </p:blipFill>
        <p:spPr>
          <a:xfrm>
            <a:off x="755576" y="548680"/>
            <a:ext cx="7632848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3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8" r="33234"/>
          <a:stretch/>
        </p:blipFill>
        <p:spPr>
          <a:xfrm>
            <a:off x="4499992" y="1628800"/>
            <a:ext cx="3428383" cy="311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err="1" smtClean="0">
                <a:latin typeface="+mj-lt"/>
              </a:rPr>
              <a:t>operates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autonomously</a:t>
            </a:r>
            <a:endParaRPr lang="nl-BE" sz="2000" dirty="0" smtClean="0">
              <a:solidFill>
                <a:srgbClr val="C300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Drilling </a:t>
            </a:r>
            <a:r>
              <a:rPr lang="nl-BE" dirty="0" smtClean="0">
                <a:solidFill>
                  <a:srgbClr val="C30017"/>
                </a:solidFill>
              </a:rPr>
              <a:t>Train: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1955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err="1" smtClean="0">
                <a:latin typeface="+mj-lt"/>
              </a:rPr>
              <a:t>Cores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diamond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drilled</a:t>
            </a:r>
            <a:r>
              <a:rPr lang="nl-BE" sz="2000" dirty="0" smtClean="0">
                <a:latin typeface="+mj-lt"/>
              </a:rPr>
              <a:t> holes in the concrete bed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0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Drilling </a:t>
            </a:r>
            <a:r>
              <a:rPr lang="nl-BE" dirty="0" smtClean="0">
                <a:solidFill>
                  <a:srgbClr val="C30017"/>
                </a:solidFill>
              </a:rPr>
              <a:t>Train: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1955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>
                <a:latin typeface="+mj-lt"/>
              </a:rPr>
              <a:t>Water </a:t>
            </a:r>
            <a:r>
              <a:rPr lang="nl-BE" sz="2000" dirty="0" err="1" smtClean="0">
                <a:latin typeface="+mj-lt"/>
              </a:rPr>
              <a:t>cooled</a:t>
            </a:r>
            <a:endParaRPr lang="nl-BE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BE" sz="2000" dirty="0" smtClean="0">
                <a:latin typeface="+mj-lt"/>
              </a:rPr>
              <a:t>Works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autonomously</a:t>
            </a:r>
            <a:endParaRPr lang="nl-BE" sz="2000" dirty="0" smtClean="0">
              <a:solidFill>
                <a:srgbClr val="C30017"/>
              </a:solidFill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23340"/>
          <a:stretch/>
        </p:blipFill>
        <p:spPr>
          <a:xfrm>
            <a:off x="4499992" y="1916832"/>
            <a:ext cx="3528392" cy="270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0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Anchoring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Train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947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>
                <a:latin typeface="+mj-lt"/>
              </a:rPr>
              <a:t>C</a:t>
            </a:r>
            <a:r>
              <a:rPr lang="nl-BE" sz="2000" dirty="0" smtClean="0">
                <a:latin typeface="+mj-lt"/>
              </a:rPr>
              <a:t>leans </a:t>
            </a:r>
            <a:r>
              <a:rPr lang="nl-BE" sz="2000" dirty="0" smtClean="0">
                <a:latin typeface="+mj-lt"/>
              </a:rPr>
              <a:t>the holes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18" y="2060848"/>
            <a:ext cx="436245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30017"/>
                </a:solidFill>
              </a:rPr>
              <a:t>Anchoring</a:t>
            </a:r>
            <a:r>
              <a:rPr lang="nl-BE" dirty="0" smtClean="0">
                <a:solidFill>
                  <a:srgbClr val="C30017"/>
                </a:solidFill>
              </a:rPr>
              <a:t> Train: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557464" cy="304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err="1">
                <a:latin typeface="+mj-lt"/>
              </a:rPr>
              <a:t>F</a:t>
            </a:r>
            <a:r>
              <a:rPr lang="nl-BE" sz="2000" dirty="0" err="1" smtClean="0">
                <a:latin typeface="+mj-lt"/>
              </a:rPr>
              <a:t>ixes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smtClean="0">
                <a:latin typeface="+mj-lt"/>
              </a:rPr>
              <a:t>the </a:t>
            </a:r>
            <a:r>
              <a:rPr lang="nl-BE" sz="2000" dirty="0" err="1" smtClean="0">
                <a:latin typeface="+mj-lt"/>
              </a:rPr>
              <a:t>anchors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with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a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chemical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adhisive</a:t>
            </a:r>
            <a:endParaRPr lang="nl-BE" sz="2000" dirty="0" smtClean="0">
              <a:solidFill>
                <a:srgbClr val="C30017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BE" sz="2000" dirty="0">
                <a:latin typeface="+mj-lt"/>
              </a:rPr>
              <a:t>Works </a:t>
            </a:r>
            <a:r>
              <a:rPr lang="nl-BE" sz="2000" dirty="0" err="1">
                <a:solidFill>
                  <a:srgbClr val="C30017"/>
                </a:solidFill>
                <a:latin typeface="+mj-lt"/>
              </a:rPr>
              <a:t>autonomously</a:t>
            </a:r>
            <a:endParaRPr lang="nl-BE" sz="2000" dirty="0">
              <a:solidFill>
                <a:srgbClr val="C30017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nl-BE" sz="2000" dirty="0" smtClean="0">
              <a:solidFill>
                <a:srgbClr val="C30017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5064537" cy="285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3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Efficiency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4821160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At max. 10 mm </a:t>
            </a:r>
            <a:r>
              <a:rPr lang="nl-BE" sz="2000" dirty="0" err="1" smtClean="0">
                <a:latin typeface="+mj-lt"/>
              </a:rPr>
              <a:t>to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be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milled</a:t>
            </a:r>
            <a:endParaRPr lang="nl-BE" sz="2000" dirty="0" smtClean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At max. 20 mm </a:t>
            </a:r>
            <a:r>
              <a:rPr lang="nl-BE" sz="2000" dirty="0" err="1" smtClean="0">
                <a:latin typeface="+mj-lt"/>
              </a:rPr>
              <a:t>to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be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mille</a:t>
            </a:r>
            <a:r>
              <a:rPr lang="nl-BE" sz="1800" dirty="0" err="1" smtClean="0">
                <a:latin typeface="+mj-lt"/>
              </a:rPr>
              <a:t>d</a:t>
            </a:r>
            <a:endParaRPr lang="nl-BE" sz="1800" dirty="0" smtClean="0"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nl-BE" sz="1000" dirty="0" smtClean="0">
                <a:latin typeface="+mj-lt"/>
              </a:rPr>
              <a:t>	* </a:t>
            </a:r>
            <a:r>
              <a:rPr lang="nl-BE" sz="1000" dirty="0" err="1" smtClean="0">
                <a:latin typeface="+mj-lt"/>
              </a:rPr>
              <a:t>Limestone</a:t>
            </a:r>
            <a:r>
              <a:rPr lang="nl-BE" sz="1000" dirty="0" smtClean="0">
                <a:latin typeface="+mj-lt"/>
              </a:rPr>
              <a:t> </a:t>
            </a:r>
            <a:r>
              <a:rPr lang="nl-BE" sz="1000" dirty="0" err="1" smtClean="0">
                <a:latin typeface="+mj-lt"/>
              </a:rPr>
              <a:t>based</a:t>
            </a:r>
            <a:r>
              <a:rPr lang="nl-BE" sz="1000" dirty="0" smtClean="0">
                <a:latin typeface="+mj-lt"/>
              </a:rPr>
              <a:t> concrete</a:t>
            </a:r>
            <a:endParaRPr lang="nl-BE" sz="1000" dirty="0">
              <a:latin typeface="+mj-lt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>
          <a:xfrm>
            <a:off x="5292080" y="1340768"/>
            <a:ext cx="3657600" cy="3048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200 m/8h – 600 m/24h</a:t>
            </a:r>
          </a:p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135 m/8 h – 400 m/24h</a:t>
            </a:r>
            <a:endParaRPr lang="nl-BE" sz="2000" dirty="0">
              <a:latin typeface="+mj-lt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4224338" y="1556792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>
            <a:off x="4224338" y="2204864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1959484" cy="2939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2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1" grpId="0" uiExpand="1" build="p"/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Efficiency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4821160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Drilling Train: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957064" cy="23877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nl-BE" sz="2600" dirty="0" smtClean="0">
                <a:latin typeface="+mj-lt"/>
              </a:rPr>
              <a:t>150m/8h = 450m/24h*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1600" dirty="0" err="1" smtClean="0">
                <a:latin typeface="+mj-lt"/>
              </a:rPr>
              <a:t>Limestone</a:t>
            </a:r>
            <a:r>
              <a:rPr lang="nl-BE" sz="1600" dirty="0" smtClean="0">
                <a:latin typeface="+mj-lt"/>
              </a:rPr>
              <a:t> </a:t>
            </a:r>
            <a:r>
              <a:rPr lang="nl-BE" sz="1600" dirty="0" err="1" smtClean="0">
                <a:latin typeface="+mj-lt"/>
              </a:rPr>
              <a:t>based</a:t>
            </a:r>
            <a:r>
              <a:rPr lang="nl-BE" sz="1600" dirty="0" smtClean="0">
                <a:latin typeface="+mj-lt"/>
              </a:rPr>
              <a:t> concrete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1600" dirty="0" smtClean="0">
                <a:latin typeface="+mj-lt"/>
              </a:rPr>
              <a:t>Max. </a:t>
            </a:r>
            <a:r>
              <a:rPr lang="nl-BE" sz="1600" dirty="0" err="1" smtClean="0">
                <a:latin typeface="+mj-lt"/>
              </a:rPr>
              <a:t>coring</a:t>
            </a:r>
            <a:r>
              <a:rPr lang="nl-BE" sz="1600" dirty="0" smtClean="0">
                <a:latin typeface="+mj-lt"/>
              </a:rPr>
              <a:t> diameter: 32mm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1600" dirty="0" smtClean="0">
                <a:latin typeface="+mj-lt"/>
              </a:rPr>
              <a:t>Max. </a:t>
            </a:r>
            <a:r>
              <a:rPr lang="nl-BE" sz="1600" dirty="0" err="1" smtClean="0">
                <a:latin typeface="+mj-lt"/>
              </a:rPr>
              <a:t>coring</a:t>
            </a:r>
            <a:r>
              <a:rPr lang="nl-BE" sz="1600" dirty="0" smtClean="0">
                <a:latin typeface="+mj-lt"/>
              </a:rPr>
              <a:t> dept: 130mm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1600" dirty="0" smtClean="0">
                <a:latin typeface="+mj-lt"/>
              </a:rPr>
              <a:t>Max. diameter of </a:t>
            </a:r>
            <a:r>
              <a:rPr lang="nl-BE" sz="1600" dirty="0" err="1" smtClean="0">
                <a:latin typeface="+mj-lt"/>
              </a:rPr>
              <a:t>rebar</a:t>
            </a:r>
            <a:r>
              <a:rPr lang="nl-BE" sz="1600" dirty="0" smtClean="0">
                <a:latin typeface="+mj-lt"/>
              </a:rPr>
              <a:t>: 12mm</a:t>
            </a:r>
            <a:endParaRPr lang="nl-BE" sz="2000" dirty="0" smtClean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2"/>
          <a:stretch/>
        </p:blipFill>
        <p:spPr>
          <a:xfrm>
            <a:off x="4714476" y="1620356"/>
            <a:ext cx="3529932" cy="41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7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Efficiency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4821160" cy="639762"/>
          </a:xfrm>
        </p:spPr>
        <p:txBody>
          <a:bodyPr/>
          <a:lstStyle/>
          <a:p>
            <a:r>
              <a:rPr lang="nl-BE" dirty="0" err="1" smtClean="0">
                <a:solidFill>
                  <a:srgbClr val="C30017"/>
                </a:solidFill>
              </a:rPr>
              <a:t>Anchoring</a:t>
            </a:r>
            <a:r>
              <a:rPr lang="nl-BE" dirty="0" smtClean="0">
                <a:solidFill>
                  <a:srgbClr val="C30017"/>
                </a:solidFill>
              </a:rPr>
              <a:t> Train: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Cleaning </a:t>
            </a:r>
            <a:r>
              <a:rPr lang="nl-BE" sz="2000" dirty="0" err="1" smtClean="0">
                <a:latin typeface="+mj-lt"/>
              </a:rPr>
              <a:t>drilled</a:t>
            </a:r>
            <a:r>
              <a:rPr lang="nl-BE" sz="2000" dirty="0" smtClean="0">
                <a:latin typeface="+mj-lt"/>
              </a:rPr>
              <a:t> holes</a:t>
            </a:r>
          </a:p>
          <a:p>
            <a:pPr>
              <a:lnSpc>
                <a:spcPct val="200000"/>
              </a:lnSpc>
            </a:pPr>
            <a:r>
              <a:rPr lang="nl-BE" sz="2000" dirty="0" err="1" smtClean="0">
                <a:latin typeface="+mj-lt"/>
              </a:rPr>
              <a:t>Achoring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drilled</a:t>
            </a:r>
            <a:r>
              <a:rPr lang="nl-BE" sz="2000" dirty="0" smtClean="0">
                <a:latin typeface="+mj-lt"/>
              </a:rPr>
              <a:t> holes</a:t>
            </a:r>
            <a:endParaRPr lang="nl-BE" sz="1800" dirty="0">
              <a:latin typeface="+mj-lt"/>
            </a:endParaRP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4"/>
          </p:nvPr>
        </p:nvSpPr>
        <p:spPr>
          <a:xfrm>
            <a:off x="5292080" y="1340768"/>
            <a:ext cx="3657600" cy="3048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300 m/8h – 900 m/24h</a:t>
            </a:r>
          </a:p>
          <a:p>
            <a:pPr>
              <a:lnSpc>
                <a:spcPct val="200000"/>
              </a:lnSpc>
            </a:pPr>
            <a:r>
              <a:rPr lang="nl-BE" sz="2000" dirty="0" smtClean="0">
                <a:latin typeface="+mj-lt"/>
              </a:rPr>
              <a:t>300 m/8 h – 900 m/24h</a:t>
            </a:r>
            <a:endParaRPr lang="nl-BE" sz="2000" dirty="0">
              <a:latin typeface="+mj-lt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4224338" y="1556792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>
            <a:off x="4224338" y="2204864"/>
            <a:ext cx="84444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6"/>
          <a:stretch/>
        </p:blipFill>
        <p:spPr>
          <a:xfrm>
            <a:off x="4932040" y="2924944"/>
            <a:ext cx="3273080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755576" y="3643283"/>
            <a:ext cx="295232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C30017"/>
                </a:solidFill>
                <a:latin typeface="+mj-lt"/>
              </a:rPr>
              <a:t>1 machine,        2 actions</a:t>
            </a:r>
          </a:p>
          <a:p>
            <a:pPr algn="ctr"/>
            <a:r>
              <a:rPr lang="nl-BE" b="1" dirty="0" smtClean="0">
                <a:solidFill>
                  <a:srgbClr val="C30017"/>
                </a:solidFill>
                <a:latin typeface="+mj-lt"/>
              </a:rPr>
              <a:t>=</a:t>
            </a:r>
          </a:p>
          <a:p>
            <a:pPr algn="ctr"/>
            <a:r>
              <a:rPr lang="nl-BE" b="1" dirty="0" smtClean="0">
                <a:solidFill>
                  <a:srgbClr val="C30017"/>
                </a:solidFill>
                <a:latin typeface="+mj-lt"/>
              </a:rPr>
              <a:t>150m/8h</a:t>
            </a:r>
            <a:endParaRPr lang="nl-BE" b="1" dirty="0">
              <a:solidFill>
                <a:srgbClr val="C300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4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1" grpId="0" uiExpand="1" build="p"/>
      <p:bldP spid="12" grpId="0" uiExpand="1" animBg="1"/>
      <p:bldP spid="10" grpId="0" uiExpand="1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Advantages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Advantages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485456" cy="41159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BE" sz="1800" dirty="0" err="1" smtClean="0">
                <a:solidFill>
                  <a:srgbClr val="C00000"/>
                </a:solidFill>
                <a:latin typeface="+mj-lt"/>
              </a:rPr>
              <a:t>Fast</a:t>
            </a:r>
            <a:r>
              <a:rPr lang="nl-BE" sz="1800" dirty="0" smtClean="0">
                <a:latin typeface="+mj-lt"/>
              </a:rPr>
              <a:t> </a:t>
            </a:r>
            <a:r>
              <a:rPr lang="nl-BE" sz="1800" dirty="0" err="1" smtClean="0">
                <a:latin typeface="+mj-lt"/>
              </a:rPr>
              <a:t>working</a:t>
            </a:r>
            <a:r>
              <a:rPr lang="nl-BE" sz="1800" dirty="0" smtClean="0">
                <a:latin typeface="+mj-lt"/>
              </a:rPr>
              <a:t> </a:t>
            </a:r>
            <a:r>
              <a:rPr lang="nl-BE" sz="1800" dirty="0" err="1" smtClean="0">
                <a:latin typeface="+mj-lt"/>
              </a:rPr>
              <a:t>method</a:t>
            </a:r>
            <a:r>
              <a:rPr lang="nl-BE" sz="1800" dirty="0" smtClean="0">
                <a:latin typeface="+mj-lt"/>
              </a:rPr>
              <a:t> (200m/8h)</a:t>
            </a:r>
          </a:p>
          <a:p>
            <a:pPr>
              <a:lnSpc>
                <a:spcPct val="150000"/>
              </a:lnSpc>
            </a:pPr>
            <a:r>
              <a:rPr lang="nl-BE" sz="1800" dirty="0" smtClean="0">
                <a:solidFill>
                  <a:srgbClr val="C30017"/>
                </a:solidFill>
                <a:latin typeface="+mj-lt"/>
              </a:rPr>
              <a:t>No </a:t>
            </a:r>
            <a:r>
              <a:rPr lang="nl-BE" sz="1800" dirty="0" err="1" smtClean="0">
                <a:solidFill>
                  <a:srgbClr val="C30017"/>
                </a:solidFill>
                <a:latin typeface="+mj-lt"/>
              </a:rPr>
              <a:t>movement</a:t>
            </a:r>
            <a:r>
              <a:rPr lang="nl-BE" sz="1800" dirty="0" smtClean="0">
                <a:solidFill>
                  <a:srgbClr val="C30017"/>
                </a:solidFill>
                <a:latin typeface="+mj-lt"/>
              </a:rPr>
              <a:t> </a:t>
            </a:r>
            <a:r>
              <a:rPr lang="nl-BE" sz="1800" dirty="0" smtClean="0">
                <a:latin typeface="+mj-lt"/>
              </a:rPr>
              <a:t>of the machines </a:t>
            </a:r>
            <a:r>
              <a:rPr lang="nl-BE" sz="1800" dirty="0" smtClean="0">
                <a:solidFill>
                  <a:srgbClr val="C30017"/>
                </a:solidFill>
                <a:latin typeface="+mj-lt"/>
              </a:rPr>
              <a:t>IN </a:t>
            </a:r>
            <a:r>
              <a:rPr lang="nl-BE" sz="1800" dirty="0" err="1" smtClean="0">
                <a:solidFill>
                  <a:srgbClr val="C30017"/>
                </a:solidFill>
                <a:latin typeface="+mj-lt"/>
              </a:rPr>
              <a:t>and</a:t>
            </a:r>
            <a:r>
              <a:rPr lang="nl-BE" sz="1800" dirty="0" smtClean="0">
                <a:solidFill>
                  <a:srgbClr val="C30017"/>
                </a:solidFill>
                <a:latin typeface="+mj-lt"/>
              </a:rPr>
              <a:t> OUT of the tunnel</a:t>
            </a:r>
            <a:r>
              <a:rPr lang="nl-BE" sz="1800" dirty="0" smtClean="0">
                <a:latin typeface="+mj-lt"/>
              </a:rPr>
              <a:t>; the machines </a:t>
            </a:r>
            <a:r>
              <a:rPr lang="nl-BE" sz="1800" dirty="0" err="1" smtClean="0">
                <a:latin typeface="+mj-lt"/>
              </a:rPr>
              <a:t>remain</a:t>
            </a:r>
            <a:r>
              <a:rPr lang="nl-BE" sz="1800" dirty="0" smtClean="0">
                <a:latin typeface="+mj-lt"/>
              </a:rPr>
              <a:t> on site</a:t>
            </a:r>
          </a:p>
          <a:p>
            <a:pPr>
              <a:lnSpc>
                <a:spcPct val="150000"/>
              </a:lnSpc>
            </a:pPr>
            <a:r>
              <a:rPr lang="nl-BE" sz="1800" dirty="0" smtClean="0">
                <a:latin typeface="+mj-lt"/>
              </a:rPr>
              <a:t>2 mm </a:t>
            </a:r>
            <a:r>
              <a:rPr lang="nl-BE" sz="1800" dirty="0" err="1" smtClean="0">
                <a:solidFill>
                  <a:srgbClr val="C00000"/>
                </a:solidFill>
                <a:latin typeface="+mj-lt"/>
              </a:rPr>
              <a:t>accuracy</a:t>
            </a:r>
            <a:endParaRPr lang="nl-BE" sz="18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BE" sz="1800" dirty="0" err="1" smtClean="0">
                <a:solidFill>
                  <a:srgbClr val="C00000"/>
                </a:solidFill>
                <a:latin typeface="+mj-lt"/>
              </a:rPr>
              <a:t>Reduced</a:t>
            </a:r>
            <a:r>
              <a:rPr lang="nl-BE" sz="1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nl-BE" sz="1800" dirty="0" err="1" smtClean="0">
                <a:solidFill>
                  <a:srgbClr val="C00000"/>
                </a:solidFill>
                <a:latin typeface="+mj-lt"/>
              </a:rPr>
              <a:t>vibration</a:t>
            </a:r>
            <a:r>
              <a:rPr lang="nl-BE" sz="1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nl-BE" sz="1800" dirty="0" err="1" smtClean="0">
                <a:latin typeface="+mj-lt"/>
              </a:rPr>
              <a:t>to</a:t>
            </a:r>
            <a:r>
              <a:rPr lang="nl-BE" sz="1800" dirty="0" smtClean="0">
                <a:latin typeface="+mj-lt"/>
              </a:rPr>
              <a:t> the tunnel </a:t>
            </a:r>
            <a:r>
              <a:rPr lang="nl-BE" sz="1800" dirty="0" err="1" smtClean="0">
                <a:latin typeface="+mj-lt"/>
              </a:rPr>
              <a:t>construction</a:t>
            </a:r>
            <a:r>
              <a:rPr lang="nl-BE" sz="1800" dirty="0" smtClean="0">
                <a:latin typeface="+mj-lt"/>
              </a:rPr>
              <a:t> </a:t>
            </a:r>
            <a:r>
              <a:rPr lang="nl-BE" sz="1800" dirty="0" err="1" smtClean="0">
                <a:latin typeface="+mj-lt"/>
              </a:rPr>
              <a:t>and</a:t>
            </a:r>
            <a:r>
              <a:rPr lang="nl-BE" sz="1800" dirty="0" smtClean="0">
                <a:latin typeface="+mj-lt"/>
              </a:rPr>
              <a:t> buildings </a:t>
            </a:r>
            <a:r>
              <a:rPr lang="nl-BE" sz="1800" dirty="0" err="1" smtClean="0">
                <a:latin typeface="+mj-lt"/>
              </a:rPr>
              <a:t>above</a:t>
            </a:r>
            <a:endParaRPr lang="nl-BE" sz="1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BE" sz="1800" dirty="0" err="1" smtClean="0">
                <a:latin typeface="+mj-lt"/>
              </a:rPr>
              <a:t>Shallow</a:t>
            </a:r>
            <a:r>
              <a:rPr lang="nl-BE" sz="1800" dirty="0" smtClean="0">
                <a:latin typeface="+mj-lt"/>
              </a:rPr>
              <a:t> </a:t>
            </a:r>
            <a:r>
              <a:rPr lang="nl-BE" sz="1800" dirty="0" err="1" smtClean="0">
                <a:latin typeface="+mj-lt"/>
              </a:rPr>
              <a:t>construction</a:t>
            </a:r>
            <a:r>
              <a:rPr lang="nl-BE" sz="1800" dirty="0" smtClean="0">
                <a:solidFill>
                  <a:srgbClr val="C30017"/>
                </a:solidFill>
                <a:latin typeface="+mj-lt"/>
              </a:rPr>
              <a:t> </a:t>
            </a:r>
            <a:r>
              <a:rPr lang="nl-BE" sz="1800" dirty="0" err="1" smtClean="0">
                <a:solidFill>
                  <a:srgbClr val="C30017"/>
                </a:solidFill>
                <a:latin typeface="+mj-lt"/>
              </a:rPr>
              <a:t>height</a:t>
            </a:r>
            <a:r>
              <a:rPr lang="nl-BE" sz="1800" dirty="0" smtClean="0">
                <a:latin typeface="+mj-lt"/>
              </a:rPr>
              <a:t> of the tunnel</a:t>
            </a:r>
          </a:p>
          <a:p>
            <a:pPr>
              <a:lnSpc>
                <a:spcPct val="150000"/>
              </a:lnSpc>
            </a:pPr>
            <a:r>
              <a:rPr lang="nl-BE" sz="1800" dirty="0" err="1" smtClean="0">
                <a:latin typeface="+mj-lt"/>
              </a:rPr>
              <a:t>Reduced</a:t>
            </a:r>
            <a:r>
              <a:rPr lang="nl-BE" sz="1800" dirty="0" smtClean="0">
                <a:latin typeface="+mj-lt"/>
              </a:rPr>
              <a:t> dead load</a:t>
            </a:r>
          </a:p>
          <a:p>
            <a:pPr>
              <a:lnSpc>
                <a:spcPct val="150000"/>
              </a:lnSpc>
            </a:pPr>
            <a:r>
              <a:rPr lang="nl-BE" sz="1800" dirty="0" err="1" smtClean="0">
                <a:solidFill>
                  <a:srgbClr val="C00000"/>
                </a:solidFill>
                <a:latin typeface="+mj-lt"/>
              </a:rPr>
              <a:t>Higher</a:t>
            </a:r>
            <a:r>
              <a:rPr lang="nl-BE" sz="1800" dirty="0" smtClean="0">
                <a:latin typeface="+mj-lt"/>
              </a:rPr>
              <a:t> speed </a:t>
            </a:r>
            <a:r>
              <a:rPr lang="nl-BE" sz="1800" dirty="0" err="1" smtClean="0">
                <a:latin typeface="+mj-lt"/>
              </a:rPr>
              <a:t>operation</a:t>
            </a:r>
            <a:endParaRPr lang="nl-BE" sz="1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BE" sz="1800" dirty="0" err="1" smtClean="0">
                <a:latin typeface="+mj-lt"/>
              </a:rPr>
              <a:t>Very</a:t>
            </a:r>
            <a:r>
              <a:rPr lang="nl-BE" sz="1800" dirty="0" smtClean="0">
                <a:solidFill>
                  <a:srgbClr val="C00000"/>
                </a:solidFill>
                <a:latin typeface="+mj-lt"/>
              </a:rPr>
              <a:t> low maintenance </a:t>
            </a:r>
            <a:r>
              <a:rPr lang="nl-BE" sz="1800" dirty="0" err="1" smtClean="0">
                <a:latin typeface="+mj-lt"/>
              </a:rPr>
              <a:t>requirements</a:t>
            </a:r>
            <a:endParaRPr lang="nl-BE" sz="1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BE" sz="1800" dirty="0" smtClean="0">
                <a:solidFill>
                  <a:srgbClr val="C30017"/>
                </a:solidFill>
                <a:latin typeface="+mj-lt"/>
              </a:rPr>
              <a:t>Long</a:t>
            </a:r>
            <a:r>
              <a:rPr lang="nl-BE" sz="1800" dirty="0" smtClean="0">
                <a:latin typeface="+mj-lt"/>
              </a:rPr>
              <a:t> design life   =   </a:t>
            </a:r>
            <a:r>
              <a:rPr lang="nl-BE" sz="1800" dirty="0" smtClean="0">
                <a:solidFill>
                  <a:srgbClr val="C00000"/>
                </a:solidFill>
                <a:latin typeface="+mj-lt"/>
              </a:rPr>
              <a:t>Low</a:t>
            </a:r>
            <a:r>
              <a:rPr lang="nl-BE" sz="1800" dirty="0" smtClean="0">
                <a:latin typeface="+mj-lt"/>
              </a:rPr>
              <a:t> </a:t>
            </a:r>
            <a:r>
              <a:rPr lang="nl-BE" sz="1800" dirty="0" err="1" smtClean="0">
                <a:latin typeface="+mj-lt"/>
              </a:rPr>
              <a:t>whole</a:t>
            </a:r>
            <a:r>
              <a:rPr lang="nl-BE" sz="1800" dirty="0" smtClean="0">
                <a:latin typeface="+mj-lt"/>
              </a:rPr>
              <a:t>-life </a:t>
            </a:r>
            <a:r>
              <a:rPr lang="nl-BE" sz="1800" dirty="0" err="1" smtClean="0">
                <a:latin typeface="+mj-lt"/>
              </a:rPr>
              <a:t>cost</a:t>
            </a:r>
            <a:endParaRPr lang="nl-B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8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5893" r="7930" b="21524"/>
          <a:stretch/>
        </p:blipFill>
        <p:spPr bwMode="auto">
          <a:xfrm>
            <a:off x="827584" y="2598699"/>
            <a:ext cx="7663313" cy="195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Equipment</a:t>
            </a:r>
            <a:endParaRPr lang="nl-BE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5325216" cy="639762"/>
          </a:xfrm>
          <a:noFill/>
        </p:spPr>
        <p:txBody>
          <a:bodyPr/>
          <a:lstStyle/>
          <a:p>
            <a:r>
              <a:rPr lang="nl-BE" dirty="0" smtClean="0"/>
              <a:t>Complete </a:t>
            </a:r>
            <a:r>
              <a:rPr lang="nl-BE" dirty="0" smtClean="0">
                <a:solidFill>
                  <a:srgbClr val="C00000"/>
                </a:solidFill>
              </a:rPr>
              <a:t>Stabirail</a:t>
            </a:r>
            <a:r>
              <a:rPr lang="nl-BE" dirty="0" smtClean="0"/>
              <a:t> equipment:</a:t>
            </a:r>
            <a:endParaRPr lang="nl-BE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7053408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000" dirty="0" smtClean="0">
                <a:latin typeface="+mj-lt"/>
              </a:rPr>
              <a:t>Concrete </a:t>
            </a:r>
            <a:r>
              <a:rPr lang="nl-BE" sz="2000" dirty="0" err="1" smtClean="0">
                <a:latin typeface="+mj-lt"/>
              </a:rPr>
              <a:t>Milling</a:t>
            </a:r>
            <a:r>
              <a:rPr lang="nl-BE" sz="2000" dirty="0" smtClean="0">
                <a:latin typeface="+mj-lt"/>
              </a:rPr>
              <a:t> Machine</a:t>
            </a:r>
          </a:p>
          <a:p>
            <a:pPr>
              <a:lnSpc>
                <a:spcPct val="150000"/>
              </a:lnSpc>
            </a:pPr>
            <a:r>
              <a:rPr lang="nl-BE" sz="2000" dirty="0" err="1" smtClean="0">
                <a:latin typeface="+mj-lt"/>
              </a:rPr>
              <a:t>Diamond</a:t>
            </a:r>
            <a:r>
              <a:rPr lang="nl-BE" sz="2000" dirty="0" smtClean="0">
                <a:latin typeface="+mj-lt"/>
              </a:rPr>
              <a:t> Drilling train</a:t>
            </a:r>
          </a:p>
          <a:p>
            <a:pPr>
              <a:lnSpc>
                <a:spcPct val="150000"/>
              </a:lnSpc>
            </a:pPr>
            <a:r>
              <a:rPr lang="nl-BE" sz="2000" dirty="0" err="1" smtClean="0">
                <a:latin typeface="+mj-lt"/>
              </a:rPr>
              <a:t>Anchoring</a:t>
            </a:r>
            <a:r>
              <a:rPr lang="nl-BE" sz="2000" dirty="0" smtClean="0">
                <a:latin typeface="+mj-lt"/>
              </a:rPr>
              <a:t> Train</a:t>
            </a:r>
          </a:p>
          <a:p>
            <a:pPr>
              <a:lnSpc>
                <a:spcPct val="150000"/>
              </a:lnSpc>
            </a:pPr>
            <a:r>
              <a:rPr lang="nl-BE" sz="2000" dirty="0" smtClean="0">
                <a:latin typeface="+mj-lt"/>
              </a:rPr>
              <a:t>Tanker (10 000 </a:t>
            </a:r>
            <a:r>
              <a:rPr lang="nl-BE" sz="2000" dirty="0" err="1" smtClean="0">
                <a:latin typeface="+mj-lt"/>
              </a:rPr>
              <a:t>litres</a:t>
            </a:r>
            <a:r>
              <a:rPr lang="nl-BE" sz="2000" dirty="0" smtClean="0">
                <a:latin typeface="+mj-lt"/>
              </a:rPr>
              <a:t> water </a:t>
            </a:r>
            <a:r>
              <a:rPr lang="nl-BE" sz="2000" dirty="0" err="1" smtClean="0">
                <a:latin typeface="+mj-lt"/>
              </a:rPr>
              <a:t>and</a:t>
            </a:r>
            <a:r>
              <a:rPr lang="nl-BE" sz="2000" dirty="0" smtClean="0">
                <a:latin typeface="+mj-lt"/>
              </a:rPr>
              <a:t> 2 500 </a:t>
            </a:r>
            <a:r>
              <a:rPr lang="nl-BE" sz="2000" dirty="0" err="1" smtClean="0">
                <a:latin typeface="+mj-lt"/>
              </a:rPr>
              <a:t>litres</a:t>
            </a:r>
            <a:r>
              <a:rPr lang="nl-BE" sz="2000" dirty="0" smtClean="0">
                <a:latin typeface="+mj-lt"/>
              </a:rPr>
              <a:t> diesel)</a:t>
            </a:r>
          </a:p>
          <a:p>
            <a:pPr>
              <a:lnSpc>
                <a:spcPct val="150000"/>
              </a:lnSpc>
            </a:pPr>
            <a:r>
              <a:rPr lang="nl-BE" sz="2000" dirty="0" err="1" smtClean="0">
                <a:latin typeface="+mj-lt"/>
              </a:rPr>
              <a:t>Lorry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with</a:t>
            </a:r>
            <a:r>
              <a:rPr lang="nl-BE" sz="2000" dirty="0" smtClean="0">
                <a:latin typeface="+mj-lt"/>
              </a:rPr>
              <a:t> water tank</a:t>
            </a:r>
            <a:endParaRPr lang="nl-B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9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4753646" cy="448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34831" r="6432"/>
          <a:stretch/>
        </p:blipFill>
        <p:spPr bwMode="auto">
          <a:xfrm>
            <a:off x="1259632" y="1412776"/>
            <a:ext cx="6461185" cy="379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5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8" t="6412" r="17269" b="28646"/>
          <a:stretch/>
        </p:blipFill>
        <p:spPr bwMode="auto">
          <a:xfrm>
            <a:off x="2952117" y="1512606"/>
            <a:ext cx="6048239" cy="46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65535" r="56443" b="18701"/>
          <a:stretch/>
        </p:blipFill>
        <p:spPr bwMode="auto">
          <a:xfrm>
            <a:off x="1387850" y="1412776"/>
            <a:ext cx="7237791" cy="40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7356" r="34424" b="6430"/>
          <a:stretch/>
        </p:blipFill>
        <p:spPr bwMode="auto">
          <a:xfrm rot="5400000">
            <a:off x="3397365" y="-364916"/>
            <a:ext cx="2433579" cy="75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6" t="17577" r="19211" b="17933"/>
          <a:stretch/>
        </p:blipFill>
        <p:spPr bwMode="auto">
          <a:xfrm>
            <a:off x="3775513" y="1340769"/>
            <a:ext cx="4600253" cy="45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Drawings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Drawings</a:t>
            </a:r>
            <a:r>
              <a:rPr lang="nl-BE" dirty="0" smtClean="0">
                <a:solidFill>
                  <a:srgbClr val="C00000"/>
                </a:solidFill>
              </a:rPr>
              <a:t>: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0" y="1628800"/>
            <a:ext cx="7769548" cy="326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8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626424" cy="870992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References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Antwerp</a:t>
            </a:r>
            <a:r>
              <a:rPr lang="nl-BE" dirty="0" smtClean="0">
                <a:solidFill>
                  <a:srgbClr val="C00000"/>
                </a:solidFill>
              </a:rPr>
              <a:t> Central Station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b="1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000" dirty="0" smtClean="0">
                <a:latin typeface="+mj-lt"/>
              </a:rPr>
              <a:t>8,3 km track </a:t>
            </a:r>
            <a:r>
              <a:rPr lang="nl-BE" sz="2000" dirty="0" err="1" smtClean="0">
                <a:latin typeface="+mj-lt"/>
              </a:rPr>
              <a:t>length</a:t>
            </a:r>
            <a:r>
              <a:rPr lang="nl-BE" sz="2000" dirty="0" smtClean="0">
                <a:latin typeface="+mj-lt"/>
              </a:rPr>
              <a:t/>
            </a:r>
            <a:br>
              <a:rPr lang="nl-BE" sz="2000" dirty="0" smtClean="0">
                <a:latin typeface="+mj-lt"/>
              </a:rPr>
            </a:br>
            <a:r>
              <a:rPr lang="nl-BE" sz="2000" dirty="0" smtClean="0">
                <a:latin typeface="+mj-lt"/>
              </a:rPr>
              <a:t>53 484 rail </a:t>
            </a:r>
            <a:r>
              <a:rPr lang="nl-BE" sz="2000" dirty="0" err="1" smtClean="0">
                <a:latin typeface="+mj-lt"/>
              </a:rPr>
              <a:t>anchors</a:t>
            </a:r>
            <a:endParaRPr lang="nl-BE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BE" sz="2000" dirty="0" smtClean="0">
                <a:latin typeface="+mj-lt"/>
              </a:rPr>
              <a:t>5 rail switches</a:t>
            </a:r>
            <a:br>
              <a:rPr lang="nl-BE" sz="2000" dirty="0" smtClean="0">
                <a:latin typeface="+mj-lt"/>
              </a:rPr>
            </a:br>
            <a:r>
              <a:rPr lang="nl-BE" sz="2000" dirty="0" smtClean="0">
                <a:latin typeface="+mj-lt"/>
              </a:rPr>
              <a:t>2 463 rail </a:t>
            </a:r>
            <a:r>
              <a:rPr lang="nl-BE" sz="2000" dirty="0" err="1" smtClean="0">
                <a:latin typeface="+mj-lt"/>
              </a:rPr>
              <a:t>anchors</a:t>
            </a:r>
            <a:endParaRPr lang="nl-BE" sz="2000" dirty="0">
              <a:latin typeface="+mj-lt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2004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3062158" cy="459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3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References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Diabolo Tunnel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b="1" dirty="0" smtClean="0">
              <a:latin typeface="Arial Narrow" panose="020B0606020202030204" pitchFamily="34" charset="0"/>
            </a:endParaRPr>
          </a:p>
          <a:p>
            <a:r>
              <a:rPr lang="nl-BE" dirty="0" smtClean="0">
                <a:latin typeface="+mj-lt"/>
              </a:rPr>
              <a:t>9,5 km track </a:t>
            </a:r>
            <a:r>
              <a:rPr lang="nl-BE" dirty="0" err="1" smtClean="0">
                <a:latin typeface="+mj-lt"/>
              </a:rPr>
              <a:t>length</a:t>
            </a:r>
            <a:r>
              <a:rPr lang="nl-BE" dirty="0" smtClean="0">
                <a:latin typeface="+mj-lt"/>
              </a:rPr>
              <a:t/>
            </a:r>
            <a:br>
              <a:rPr lang="nl-BE" dirty="0" smtClean="0">
                <a:latin typeface="+mj-lt"/>
              </a:rPr>
            </a:br>
            <a:r>
              <a:rPr lang="nl-BE" dirty="0" smtClean="0">
                <a:latin typeface="+mj-lt"/>
              </a:rPr>
              <a:t>60 620 rail </a:t>
            </a:r>
            <a:r>
              <a:rPr lang="nl-BE" dirty="0" err="1" smtClean="0">
                <a:latin typeface="+mj-lt"/>
              </a:rPr>
              <a:t>anchors</a:t>
            </a:r>
            <a:endParaRPr lang="nl-BE" dirty="0" smtClean="0">
              <a:latin typeface="+mj-lt"/>
            </a:endParaRPr>
          </a:p>
          <a:p>
            <a:r>
              <a:rPr lang="nl-BE" dirty="0" smtClean="0">
                <a:latin typeface="+mj-lt"/>
              </a:rPr>
              <a:t>10 rail switches</a:t>
            </a:r>
            <a:br>
              <a:rPr lang="nl-BE" dirty="0" smtClean="0">
                <a:latin typeface="+mj-lt"/>
              </a:rPr>
            </a:br>
            <a:r>
              <a:rPr lang="nl-BE" dirty="0" smtClean="0">
                <a:latin typeface="+mj-lt"/>
              </a:rPr>
              <a:t>7 480 rail </a:t>
            </a:r>
            <a:r>
              <a:rPr lang="nl-BE" dirty="0" err="1" smtClean="0">
                <a:latin typeface="+mj-lt"/>
              </a:rPr>
              <a:t>anchors</a:t>
            </a:r>
            <a:endParaRPr lang="nl-BE" dirty="0" smtClean="0">
              <a:latin typeface="+mj-lt"/>
            </a:endParaRPr>
          </a:p>
          <a:p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Brussels Airport 2009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852488" cy="323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3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References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Liefkenshoektunnel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b="1" dirty="0" smtClean="0">
              <a:latin typeface="Arial Narrow" panose="020B0606020202030204" pitchFamily="34" charset="0"/>
            </a:endParaRPr>
          </a:p>
          <a:p>
            <a:r>
              <a:rPr lang="nl-BE" dirty="0" smtClean="0">
                <a:latin typeface="+mj-lt"/>
              </a:rPr>
              <a:t>16,6 km track </a:t>
            </a:r>
            <a:r>
              <a:rPr lang="nl-BE" dirty="0" err="1" smtClean="0">
                <a:latin typeface="+mj-lt"/>
              </a:rPr>
              <a:t>length</a:t>
            </a:r>
            <a:r>
              <a:rPr lang="nl-BE" dirty="0" smtClean="0">
                <a:latin typeface="+mj-lt"/>
              </a:rPr>
              <a:t/>
            </a:r>
            <a:br>
              <a:rPr lang="nl-BE" dirty="0" smtClean="0">
                <a:latin typeface="+mj-lt"/>
              </a:rPr>
            </a:br>
            <a:r>
              <a:rPr lang="nl-BE" dirty="0" smtClean="0">
                <a:latin typeface="+mj-lt"/>
              </a:rPr>
              <a:t>110 564 rail </a:t>
            </a:r>
            <a:r>
              <a:rPr lang="nl-BE" dirty="0" err="1" smtClean="0">
                <a:latin typeface="+mj-lt"/>
              </a:rPr>
              <a:t>anchors</a:t>
            </a:r>
            <a:endParaRPr lang="nl-BE" dirty="0" smtClean="0">
              <a:latin typeface="+mj-lt"/>
            </a:endParaRPr>
          </a:p>
          <a:p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Port of </a:t>
            </a:r>
            <a:r>
              <a:rPr lang="nl-BE" dirty="0" err="1" smtClean="0">
                <a:solidFill>
                  <a:srgbClr val="C00000"/>
                </a:solidFill>
              </a:rPr>
              <a:t>Antwerp</a:t>
            </a:r>
            <a:r>
              <a:rPr lang="nl-BE" dirty="0" smtClean="0">
                <a:solidFill>
                  <a:srgbClr val="C00000"/>
                </a:solidFill>
              </a:rPr>
              <a:t> 2013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2880320" cy="432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5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93268" y="1339767"/>
            <a:ext cx="7557464" cy="2011051"/>
          </a:xfrm>
        </p:spPr>
        <p:txBody>
          <a:bodyPr anchor="t"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err="1" smtClean="0">
                <a:latin typeface="+mj-lt"/>
              </a:rPr>
              <a:t>mills</a:t>
            </a:r>
            <a:r>
              <a:rPr lang="nl-BE" sz="2000" dirty="0" smtClean="0">
                <a:latin typeface="+mj-lt"/>
              </a:rPr>
              <a:t> the concrete rail </a:t>
            </a:r>
            <a:r>
              <a:rPr lang="nl-BE" sz="2000" dirty="0" err="1" smtClean="0">
                <a:latin typeface="+mj-lt"/>
              </a:rPr>
              <a:t>beds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with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millimeter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accuracy</a:t>
            </a:r>
            <a:endParaRPr lang="nl-BE" sz="2000" dirty="0" smtClean="0">
              <a:solidFill>
                <a:srgbClr val="C30017"/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6" b="27005"/>
          <a:stretch/>
        </p:blipFill>
        <p:spPr>
          <a:xfrm>
            <a:off x="2123728" y="2204864"/>
            <a:ext cx="4424525" cy="281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5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References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885056" cy="639762"/>
          </a:xfrm>
        </p:spPr>
        <p:txBody>
          <a:bodyPr/>
          <a:lstStyle/>
          <a:p>
            <a:r>
              <a:rPr lang="nl-BE" dirty="0" err="1" smtClean="0">
                <a:solidFill>
                  <a:srgbClr val="C00000"/>
                </a:solidFill>
              </a:rPr>
              <a:t>Shuman</a:t>
            </a:r>
            <a:r>
              <a:rPr lang="nl-BE" dirty="0" smtClean="0">
                <a:solidFill>
                  <a:srgbClr val="C00000"/>
                </a:solidFill>
              </a:rPr>
              <a:t> </a:t>
            </a:r>
            <a:r>
              <a:rPr lang="nl-BE" dirty="0" err="1" smtClean="0">
                <a:solidFill>
                  <a:srgbClr val="C00000"/>
                </a:solidFill>
              </a:rPr>
              <a:t>JosaphatTunnel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b="1" dirty="0" smtClean="0">
              <a:latin typeface="+mj-lt"/>
            </a:endParaRPr>
          </a:p>
          <a:p>
            <a:r>
              <a:rPr lang="nl-BE" dirty="0" smtClean="0">
                <a:latin typeface="+mj-lt"/>
              </a:rPr>
              <a:t>4,2 km track </a:t>
            </a:r>
            <a:r>
              <a:rPr lang="nl-BE" dirty="0" err="1" smtClean="0">
                <a:latin typeface="+mj-lt"/>
              </a:rPr>
              <a:t>length</a:t>
            </a:r>
            <a:r>
              <a:rPr lang="nl-BE" dirty="0" smtClean="0">
                <a:latin typeface="+mj-lt"/>
              </a:rPr>
              <a:t/>
            </a:r>
            <a:br>
              <a:rPr lang="nl-BE" dirty="0" smtClean="0">
                <a:latin typeface="+mj-lt"/>
              </a:rPr>
            </a:br>
            <a:r>
              <a:rPr lang="nl-BE" dirty="0" smtClean="0">
                <a:latin typeface="+mj-lt"/>
              </a:rPr>
              <a:t>27 168 rail </a:t>
            </a:r>
            <a:r>
              <a:rPr lang="nl-BE" dirty="0" err="1" smtClean="0">
                <a:latin typeface="+mj-lt"/>
              </a:rPr>
              <a:t>anchors</a:t>
            </a:r>
            <a:endParaRPr lang="nl-BE" dirty="0">
              <a:latin typeface="+mj-lt"/>
            </a:endParaRPr>
          </a:p>
          <a:p>
            <a:r>
              <a:rPr lang="nl-BE" dirty="0" smtClean="0">
                <a:latin typeface="+mj-lt"/>
              </a:rPr>
              <a:t>5 rail switches</a:t>
            </a:r>
            <a:br>
              <a:rPr lang="nl-BE" dirty="0" smtClean="0">
                <a:latin typeface="+mj-lt"/>
              </a:rPr>
            </a:br>
            <a:r>
              <a:rPr lang="nl-BE" dirty="0" smtClean="0">
                <a:latin typeface="+mj-lt"/>
              </a:rPr>
              <a:t>2 357 rail </a:t>
            </a:r>
            <a:r>
              <a:rPr lang="nl-BE" dirty="0" err="1" smtClean="0">
                <a:latin typeface="+mj-lt"/>
              </a:rPr>
              <a:t>anchors</a:t>
            </a:r>
            <a:endParaRPr lang="nl-BE" dirty="0">
              <a:latin typeface="+mj-lt"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C00000"/>
                </a:solidFill>
              </a:rPr>
              <a:t>Brussels 2014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575680" cy="305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836104" y="2636912"/>
            <a:ext cx="7543800" cy="1524000"/>
          </a:xfrm>
        </p:spPr>
        <p:txBody>
          <a:bodyPr/>
          <a:lstStyle/>
          <a:p>
            <a:r>
              <a:rPr lang="nl-BE" sz="6000" dirty="0" smtClean="0">
                <a:solidFill>
                  <a:srgbClr val="C30017"/>
                </a:solidFill>
              </a:rPr>
              <a:t>FAST</a:t>
            </a:r>
            <a:r>
              <a:rPr lang="nl-BE" sz="6000" dirty="0" smtClean="0"/>
              <a:t> TRACK TO SUCCESS</a:t>
            </a:r>
            <a:endParaRPr lang="nl-BE" sz="60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5"/>
          <a:stretch/>
        </p:blipFill>
        <p:spPr>
          <a:xfrm>
            <a:off x="755576" y="548680"/>
            <a:ext cx="7632848" cy="21602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itel 6"/>
          <p:cNvSpPr txBox="1">
            <a:spLocks/>
          </p:cNvSpPr>
          <p:nvPr/>
        </p:nvSpPr>
        <p:spPr>
          <a:xfrm>
            <a:off x="827220" y="5445224"/>
            <a:ext cx="7543800" cy="5878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BE" sz="3200" dirty="0" smtClean="0"/>
              <a:t>Contact </a:t>
            </a:r>
            <a:r>
              <a:rPr lang="nl-BE" sz="3200" dirty="0" err="1" smtClean="0"/>
              <a:t>us</a:t>
            </a:r>
            <a:r>
              <a:rPr lang="nl-BE" sz="3200" dirty="0" smtClean="0"/>
              <a:t> </a:t>
            </a:r>
            <a:r>
              <a:rPr lang="nl-BE" sz="3200" dirty="0" err="1" smtClean="0"/>
              <a:t>for</a:t>
            </a:r>
            <a:r>
              <a:rPr lang="nl-BE" sz="3200" dirty="0" smtClean="0"/>
              <a:t> </a:t>
            </a:r>
            <a:r>
              <a:rPr lang="nl-BE" sz="3200" dirty="0" smtClean="0">
                <a:solidFill>
                  <a:srgbClr val="C30017"/>
                </a:solidFill>
              </a:rPr>
              <a:t>a </a:t>
            </a:r>
            <a:r>
              <a:rPr lang="nl-BE" sz="3200" dirty="0" err="1" smtClean="0">
                <a:solidFill>
                  <a:srgbClr val="C30017"/>
                </a:solidFill>
              </a:rPr>
              <a:t>visit</a:t>
            </a:r>
            <a:r>
              <a:rPr lang="nl-BE" sz="3200" dirty="0" smtClean="0">
                <a:solidFill>
                  <a:srgbClr val="C30017"/>
                </a:solidFill>
              </a:rPr>
              <a:t> </a:t>
            </a:r>
            <a:r>
              <a:rPr lang="nl-BE" sz="3200" dirty="0" smtClean="0"/>
              <a:t>or more </a:t>
            </a:r>
            <a:r>
              <a:rPr lang="nl-BE" sz="3200" dirty="0" smtClean="0">
                <a:solidFill>
                  <a:srgbClr val="C30017"/>
                </a:solidFill>
              </a:rPr>
              <a:t>information</a:t>
            </a:r>
            <a:endParaRPr lang="nl-BE" sz="3200" dirty="0">
              <a:solidFill>
                <a:srgbClr val="C30017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18405" y="44371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latin typeface="+mj-lt"/>
              </a:rPr>
              <a:t>Watch </a:t>
            </a:r>
            <a:r>
              <a:rPr lang="nl-BE" sz="3600" dirty="0" err="1">
                <a:latin typeface="+mj-lt"/>
              </a:rPr>
              <a:t>our</a:t>
            </a:r>
            <a:r>
              <a:rPr lang="nl-BE" sz="3600" dirty="0">
                <a:latin typeface="+mj-lt"/>
              </a:rPr>
              <a:t> </a:t>
            </a:r>
            <a:r>
              <a:rPr lang="nl-BE" sz="3600" dirty="0">
                <a:solidFill>
                  <a:srgbClr val="C30017"/>
                </a:solidFill>
                <a:latin typeface="+mj-lt"/>
              </a:rPr>
              <a:t>video</a:t>
            </a:r>
            <a:r>
              <a:rPr lang="nl-BE" sz="3600" dirty="0">
                <a:latin typeface="+mj-lt"/>
              </a:rPr>
              <a:t> on www.</a:t>
            </a:r>
            <a:r>
              <a:rPr lang="nl-BE" sz="3600" dirty="0">
                <a:solidFill>
                  <a:srgbClr val="C30017"/>
                </a:solidFill>
                <a:latin typeface="+mj-lt"/>
              </a:rPr>
              <a:t>stabirail</a:t>
            </a:r>
            <a:r>
              <a:rPr lang="nl-BE" sz="3600" dirty="0">
                <a:latin typeface="+mj-lt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219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93268" y="1339767"/>
            <a:ext cx="7557464" cy="20110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smtClean="0">
                <a:latin typeface="+mj-lt"/>
              </a:rPr>
              <a:t>rail </a:t>
            </a:r>
            <a:r>
              <a:rPr lang="nl-BE" sz="2000" dirty="0" err="1" smtClean="0">
                <a:latin typeface="+mj-lt"/>
              </a:rPr>
              <a:t>beds</a:t>
            </a:r>
            <a:r>
              <a:rPr lang="nl-BE" sz="2000" dirty="0" smtClean="0">
                <a:latin typeface="+mj-lt"/>
              </a:rPr>
              <a:t> are </a:t>
            </a:r>
            <a:r>
              <a:rPr lang="nl-BE" sz="2000" dirty="0" err="1" smtClean="0">
                <a:latin typeface="+mj-lt"/>
              </a:rPr>
              <a:t>milled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solidFill>
                  <a:srgbClr val="C00000"/>
                </a:solidFill>
                <a:latin typeface="+mj-lt"/>
              </a:rPr>
              <a:t>simultaneously</a:t>
            </a:r>
            <a:endParaRPr lang="nl-BE" sz="20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6" y="2060848"/>
            <a:ext cx="4427984" cy="295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93268" y="1339767"/>
            <a:ext cx="7557464" cy="20110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err="1" smtClean="0">
                <a:latin typeface="+mj-lt"/>
              </a:rPr>
              <a:t>operated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by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3D system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nl-BE" sz="2100" b="1" dirty="0" smtClean="0">
              <a:latin typeface="Arial Narrow" panose="020B060602020203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r="24605"/>
          <a:stretch/>
        </p:blipFill>
        <p:spPr>
          <a:xfrm>
            <a:off x="1403648" y="2348880"/>
            <a:ext cx="2448271" cy="237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9" b="4191"/>
          <a:stretch/>
        </p:blipFill>
        <p:spPr>
          <a:xfrm>
            <a:off x="4570844" y="2379569"/>
            <a:ext cx="3405361" cy="235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5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512758" y="2492896"/>
            <a:ext cx="6744234" cy="224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93268" y="1339767"/>
            <a:ext cx="7557464" cy="1153129"/>
          </a:xfrm>
        </p:spPr>
        <p:txBody>
          <a:bodyPr anchor="t"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err="1" smtClean="0">
                <a:latin typeface="+mj-lt"/>
              </a:rPr>
              <a:t>capable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smtClean="0">
                <a:latin typeface="+mj-lt"/>
              </a:rPr>
              <a:t>of </a:t>
            </a:r>
            <a:r>
              <a:rPr lang="nl-BE" sz="2000" dirty="0" err="1" smtClean="0">
                <a:latin typeface="+mj-lt"/>
              </a:rPr>
              <a:t>working</a:t>
            </a:r>
            <a:r>
              <a:rPr lang="nl-BE" sz="2000" dirty="0" smtClean="0">
                <a:latin typeface="+mj-lt"/>
              </a:rPr>
              <a:t> on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parabolic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transitional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 curves </a:t>
            </a:r>
            <a:r>
              <a:rPr lang="nl-BE" sz="2000" dirty="0" err="1" smtClean="0">
                <a:latin typeface="+mj-lt"/>
              </a:rPr>
              <a:t>and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transitional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slopes</a:t>
            </a:r>
            <a:endParaRPr lang="nl-BE" sz="20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err="1" smtClean="0">
                <a:latin typeface="+mj-lt"/>
              </a:rPr>
              <a:t>diamond</a:t>
            </a:r>
            <a:r>
              <a:rPr lang="nl-BE" sz="2000" dirty="0" smtClean="0">
                <a:latin typeface="+mj-lt"/>
              </a:rPr>
              <a:t> discs are 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water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cooled</a:t>
            </a:r>
            <a:r>
              <a:rPr lang="nl-BE" sz="2000" dirty="0" smtClean="0">
                <a:solidFill>
                  <a:srgbClr val="C30017"/>
                </a:solidFill>
                <a:latin typeface="+mj-lt"/>
              </a:rPr>
              <a:t> </a:t>
            </a:r>
            <a:r>
              <a:rPr lang="nl-BE" sz="2000" dirty="0" smtClean="0">
                <a:latin typeface="+mj-lt"/>
              </a:rPr>
              <a:t>(no </a:t>
            </a:r>
            <a:r>
              <a:rPr lang="nl-BE" sz="2000" dirty="0" err="1" smtClean="0">
                <a:latin typeface="+mj-lt"/>
              </a:rPr>
              <a:t>dust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err="1" smtClean="0">
                <a:latin typeface="+mj-lt"/>
              </a:rPr>
              <a:t>formation</a:t>
            </a:r>
            <a:r>
              <a:rPr lang="nl-BE" sz="2000" dirty="0" smtClean="0">
                <a:latin typeface="+mj-lt"/>
              </a:rPr>
              <a:t>)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/>
          <a:stretch/>
        </p:blipFill>
        <p:spPr>
          <a:xfrm>
            <a:off x="1763688" y="2420887"/>
            <a:ext cx="5700726" cy="269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1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40" y="2492896"/>
            <a:ext cx="4873763" cy="274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sludge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smtClean="0">
                <a:latin typeface="+mj-lt"/>
              </a:rPr>
              <a:t>is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separated</a:t>
            </a:r>
            <a:endParaRPr lang="nl-BE" sz="2000" dirty="0" smtClean="0">
              <a:solidFill>
                <a:srgbClr val="C300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97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Working</a:t>
            </a:r>
            <a:r>
              <a:rPr lang="nl-BE" dirty="0" smtClean="0"/>
              <a:t> </a:t>
            </a:r>
            <a:r>
              <a:rPr lang="nl-BE" dirty="0" err="1" smtClean="0"/>
              <a:t>method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7485456" cy="639762"/>
          </a:xfrm>
        </p:spPr>
        <p:txBody>
          <a:bodyPr/>
          <a:lstStyle/>
          <a:p>
            <a:r>
              <a:rPr lang="nl-BE" dirty="0" smtClean="0">
                <a:solidFill>
                  <a:srgbClr val="C30017"/>
                </a:solidFill>
              </a:rPr>
              <a:t>Concrete </a:t>
            </a:r>
            <a:r>
              <a:rPr lang="nl-BE" dirty="0" err="1" smtClean="0">
                <a:solidFill>
                  <a:srgbClr val="C30017"/>
                </a:solidFill>
              </a:rPr>
              <a:t>Milling</a:t>
            </a:r>
            <a:r>
              <a:rPr lang="nl-BE" dirty="0" smtClean="0">
                <a:solidFill>
                  <a:srgbClr val="C30017"/>
                </a:solidFill>
              </a:rPr>
              <a:t> Machine:</a:t>
            </a:r>
            <a:endParaRPr lang="nl-BE" dirty="0">
              <a:solidFill>
                <a:srgbClr val="C30017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755576" y="1345357"/>
            <a:ext cx="7557464" cy="2155651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BE" sz="2000" dirty="0" err="1" smtClean="0">
                <a:latin typeface="+mj-lt"/>
              </a:rPr>
              <a:t>cooling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2000" dirty="0" smtClean="0">
                <a:latin typeface="+mj-lt"/>
              </a:rPr>
              <a:t>water is </a:t>
            </a:r>
            <a:r>
              <a:rPr lang="nl-BE" sz="2000" dirty="0" err="1" smtClean="0">
                <a:solidFill>
                  <a:srgbClr val="C30017"/>
                </a:solidFill>
                <a:latin typeface="+mj-lt"/>
              </a:rPr>
              <a:t>reused</a:t>
            </a:r>
            <a:endParaRPr lang="nl-BE" sz="2000" dirty="0" smtClean="0">
              <a:solidFill>
                <a:srgbClr val="C30017"/>
              </a:solidFill>
              <a:latin typeface="+mj-lt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/>
        </p:blipFill>
        <p:spPr>
          <a:xfrm>
            <a:off x="2411760" y="2068596"/>
            <a:ext cx="5549811" cy="287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9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726</TotalTime>
  <Words>409</Words>
  <Application>Microsoft Office PowerPoint</Application>
  <PresentationFormat>Diavoorstelling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NewsPrint</vt:lpstr>
      <vt:lpstr>FAST TRACK TO SUCCESS</vt:lpstr>
      <vt:lpstr>Equipment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Working method</vt:lpstr>
      <vt:lpstr>Efficiency</vt:lpstr>
      <vt:lpstr>Efficiency</vt:lpstr>
      <vt:lpstr>Efficiency</vt:lpstr>
      <vt:lpstr>Advantages</vt:lpstr>
      <vt:lpstr>Drawings</vt:lpstr>
      <vt:lpstr>Drawings</vt:lpstr>
      <vt:lpstr>Drawings</vt:lpstr>
      <vt:lpstr>Drawings</vt:lpstr>
      <vt:lpstr>Drawings</vt:lpstr>
      <vt:lpstr>Drawings</vt:lpstr>
      <vt:lpstr>Drawings</vt:lpstr>
      <vt:lpstr>Drawings</vt:lpstr>
      <vt:lpstr>References</vt:lpstr>
      <vt:lpstr>References</vt:lpstr>
      <vt:lpstr>References</vt:lpstr>
      <vt:lpstr>References</vt:lpstr>
      <vt:lpstr>FAST TRACK TO SUCCESS</vt:lpstr>
    </vt:vector>
  </TitlesOfParts>
  <Company>MIKRO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STABIRAIL</dc:title>
  <dc:creator>Nele Van Mieghem</dc:creator>
  <cp:lastModifiedBy>Nele Van Mieghem</cp:lastModifiedBy>
  <cp:revision>76</cp:revision>
  <dcterms:created xsi:type="dcterms:W3CDTF">2014-12-16T13:00:13Z</dcterms:created>
  <dcterms:modified xsi:type="dcterms:W3CDTF">2015-05-19T09:28:29Z</dcterms:modified>
</cp:coreProperties>
</file>