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9" r:id="rId3"/>
    <p:sldId id="273" r:id="rId4"/>
    <p:sldId id="259" r:id="rId5"/>
    <p:sldId id="289" r:id="rId6"/>
    <p:sldId id="290" r:id="rId7"/>
    <p:sldId id="291" r:id="rId8"/>
    <p:sldId id="274" r:id="rId9"/>
    <p:sldId id="292" r:id="rId10"/>
    <p:sldId id="293" r:id="rId11"/>
    <p:sldId id="294" r:id="rId12"/>
    <p:sldId id="260" r:id="rId13"/>
    <p:sldId id="295" r:id="rId14"/>
    <p:sldId id="262" r:id="rId15"/>
    <p:sldId id="297" r:id="rId16"/>
    <p:sldId id="264" r:id="rId17"/>
    <p:sldId id="278" r:id="rId18"/>
    <p:sldId id="276" r:id="rId19"/>
    <p:sldId id="263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6" r:id="rId29"/>
    <p:sldId id="267" r:id="rId30"/>
    <p:sldId id="268" r:id="rId31"/>
    <p:sldId id="269" r:id="rId32"/>
    <p:sldId id="279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8" autoAdjust="0"/>
  </p:normalViewPr>
  <p:slideViewPr>
    <p:cSldViewPr>
      <p:cViewPr>
        <p:scale>
          <a:sx n="160" d="100"/>
          <a:sy n="160" d="100"/>
        </p:scale>
        <p:origin x="-210" y="9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00AAF1E-483E-4E0E-B381-CF078E2A8039}" type="datetimeFigureOut">
              <a:rPr lang="nl-BE" smtClean="0"/>
              <a:t>28/05/2015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36104" y="2636912"/>
            <a:ext cx="7543800" cy="1524000"/>
          </a:xfrm>
        </p:spPr>
        <p:txBody>
          <a:bodyPr/>
          <a:lstStyle/>
          <a:p>
            <a:r>
              <a:rPr lang="nl-BE" sz="6000" dirty="0" smtClean="0">
                <a:solidFill>
                  <a:srgbClr val="C30017"/>
                </a:solidFill>
              </a:rPr>
              <a:t>FAST</a:t>
            </a:r>
            <a:r>
              <a:rPr lang="nl-BE" sz="6000" dirty="0" smtClean="0"/>
              <a:t> TRACK TO SUCCESS</a:t>
            </a:r>
            <a:endParaRPr lang="nl-BE" sz="600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143000" y="4725144"/>
            <a:ext cx="6858000" cy="990600"/>
          </a:xfrm>
        </p:spPr>
        <p:txBody>
          <a:bodyPr anchor="ctr"/>
          <a:lstStyle/>
          <a:p>
            <a:pPr algn="ctr"/>
            <a:r>
              <a:rPr lang="nl-BE" dirty="0" smtClean="0">
                <a:latin typeface="+mj-lt"/>
              </a:rPr>
              <a:t>SLAB TRACK SOLUTION OF STABIRAIL COMBINES </a:t>
            </a:r>
            <a:r>
              <a:rPr lang="nl-BE" dirty="0" smtClean="0">
                <a:solidFill>
                  <a:srgbClr val="C30017"/>
                </a:solidFill>
                <a:latin typeface="+mj-lt"/>
              </a:rPr>
              <a:t>ACCURACY </a:t>
            </a:r>
            <a:r>
              <a:rPr lang="nl-BE" dirty="0" smtClean="0">
                <a:latin typeface="+mj-lt"/>
              </a:rPr>
              <a:t>AND </a:t>
            </a:r>
            <a:r>
              <a:rPr lang="nl-BE" dirty="0" smtClean="0">
                <a:solidFill>
                  <a:srgbClr val="C00000"/>
                </a:solidFill>
                <a:latin typeface="+mj-lt"/>
              </a:rPr>
              <a:t>DURABILITY</a:t>
            </a:r>
            <a:endParaRPr lang="nl-BE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5"/>
          <a:stretch/>
        </p:blipFill>
        <p:spPr>
          <a:xfrm>
            <a:off x="755576" y="548680"/>
            <a:ext cx="7632848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3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L’eau de refroidissement, séparée des sédiments, est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réutilisée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1716162" y="2780928"/>
            <a:ext cx="4839245" cy="250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9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8" r="33234"/>
          <a:stretch/>
        </p:blipFill>
        <p:spPr>
          <a:xfrm>
            <a:off x="4614051" y="2143241"/>
            <a:ext cx="3428383" cy="311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La machine peut fonctionner de manière 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entièrement autonome</a:t>
            </a: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Le train de forage</a:t>
            </a:r>
            <a:r>
              <a:rPr lang="fr-BE" dirty="0" smtClean="0">
                <a:solidFill>
                  <a:srgbClr val="C30017"/>
                </a:solidFill>
              </a:rPr>
              <a:t>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1955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dirty="0" smtClean="0">
                <a:latin typeface="+mj-lt"/>
              </a:rPr>
              <a:t>Permet de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forer les trous dans l’assise en béton</a:t>
            </a:r>
          </a:p>
          <a:p>
            <a:pPr>
              <a:lnSpc>
                <a:spcPct val="150000"/>
              </a:lnSpc>
            </a:pPr>
            <a:r>
              <a:rPr lang="fr-BE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profondeur du forage </a:t>
            </a:r>
            <a:r>
              <a:rPr lang="fr-BE" dirty="0" smtClean="0">
                <a:solidFill>
                  <a:schemeClr val="tx1"/>
                </a:solidFill>
                <a:latin typeface="+mj-lt"/>
              </a:rPr>
              <a:t>se règle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automatiquement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0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Le train de forage</a:t>
            </a:r>
            <a:r>
              <a:rPr lang="fr-BE" dirty="0" smtClean="0">
                <a:solidFill>
                  <a:srgbClr val="C30017"/>
                </a:solidFill>
              </a:rPr>
              <a:t>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1955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BE" dirty="0" smtClean="0">
                <a:latin typeface="+mj-lt"/>
              </a:rPr>
              <a:t>Le forage s’effectue avec une foreuse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à couronne diamantée refroidie à l’eau</a:t>
            </a:r>
          </a:p>
          <a:p>
            <a:pPr>
              <a:lnSpc>
                <a:spcPct val="150000"/>
              </a:lnSpc>
            </a:pPr>
            <a:r>
              <a:rPr lang="fr-BE" dirty="0" smtClean="0">
                <a:solidFill>
                  <a:schemeClr val="tx1"/>
                </a:solidFill>
                <a:latin typeface="+mj-lt"/>
              </a:rPr>
              <a:t>La machine peut fonctionner de manière </a:t>
            </a:r>
            <a:br>
              <a:rPr lang="fr-BE" dirty="0" smtClean="0">
                <a:solidFill>
                  <a:schemeClr val="tx1"/>
                </a:solidFill>
                <a:latin typeface="+mj-lt"/>
              </a:rPr>
            </a:br>
            <a:r>
              <a:rPr lang="fr-BE" dirty="0" smtClean="0">
                <a:solidFill>
                  <a:srgbClr val="C30017"/>
                </a:solidFill>
                <a:latin typeface="+mj-lt"/>
              </a:rPr>
              <a:t>entièrement autonome</a:t>
            </a:r>
          </a:p>
          <a:p>
            <a:pPr>
              <a:lnSpc>
                <a:spcPct val="150000"/>
              </a:lnSpc>
            </a:pPr>
            <a:endParaRPr lang="nl-BE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23340"/>
          <a:stretch/>
        </p:blipFill>
        <p:spPr>
          <a:xfrm>
            <a:off x="5220072" y="2780928"/>
            <a:ext cx="3295446" cy="253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0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L’unité d’ancrage: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947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BE" dirty="0" smtClean="0">
                <a:latin typeface="+mj-lt"/>
              </a:rPr>
              <a:t>Nettoie les trous d’ancrage :</a:t>
            </a:r>
          </a:p>
          <a:p>
            <a:pPr lvl="1">
              <a:lnSpc>
                <a:spcPct val="150000"/>
              </a:lnSpc>
            </a:pPr>
            <a:r>
              <a:rPr lang="fr-BE" dirty="0" smtClean="0">
                <a:latin typeface="+mj-lt"/>
              </a:rPr>
              <a:t>Retire les déchets de forage</a:t>
            </a:r>
            <a:r>
              <a:rPr lang="fr-BE" dirty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et les restes d’eau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2" y="2564904"/>
            <a:ext cx="436245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L’unité d’ancrage: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dirty="0" smtClean="0">
                <a:solidFill>
                  <a:srgbClr val="C30017"/>
                </a:solidFill>
                <a:latin typeface="+mj-lt"/>
              </a:rPr>
              <a:t>Fixe</a:t>
            </a:r>
            <a:r>
              <a:rPr lang="fr-BE" dirty="0" smtClean="0">
                <a:latin typeface="+mj-lt"/>
              </a:rPr>
              <a:t> les ancrages à l’aide d’un ancrage chimique</a:t>
            </a:r>
          </a:p>
          <a:p>
            <a:pPr>
              <a:lnSpc>
                <a:spcPct val="150000"/>
              </a:lnSpc>
            </a:pPr>
            <a:r>
              <a:rPr lang="fr-BE" dirty="0" smtClean="0">
                <a:solidFill>
                  <a:schemeClr val="tx1"/>
                </a:solidFill>
                <a:latin typeface="+mj-lt"/>
              </a:rPr>
              <a:t>La machine peut fonctionner de manière </a:t>
            </a:r>
            <a:br>
              <a:rPr lang="fr-BE" dirty="0" smtClean="0">
                <a:solidFill>
                  <a:schemeClr val="tx1"/>
                </a:solidFill>
                <a:latin typeface="+mj-lt"/>
              </a:rPr>
            </a:br>
            <a:r>
              <a:rPr lang="fr-BE" dirty="0" smtClean="0">
                <a:solidFill>
                  <a:srgbClr val="C30017"/>
                </a:solidFill>
                <a:latin typeface="+mj-lt"/>
              </a:rPr>
              <a:t>entièrement autonome</a:t>
            </a:r>
          </a:p>
          <a:p>
            <a:pPr>
              <a:lnSpc>
                <a:spcPct val="150000"/>
              </a:lnSpc>
            </a:pPr>
            <a:endParaRPr lang="nl-BE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nl-BE" dirty="0" smtClean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29680"/>
            <a:ext cx="4032402" cy="227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3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Rendement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BE" sz="2000" dirty="0" smtClean="0">
                <a:latin typeface="+mj-lt"/>
              </a:rPr>
              <a:t>Fraisage de max. 10 mm </a:t>
            </a:r>
          </a:p>
          <a:p>
            <a:pPr>
              <a:lnSpc>
                <a:spcPct val="200000"/>
              </a:lnSpc>
            </a:pPr>
            <a:r>
              <a:rPr lang="fr-BE" sz="2000" dirty="0" smtClean="0">
                <a:latin typeface="+mj-lt"/>
              </a:rPr>
              <a:t>Fraisage de max. 20 mm </a:t>
            </a:r>
            <a:endParaRPr lang="fr-BE" sz="1800" dirty="0" smtClean="0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l-BE" sz="1000" dirty="0" smtClean="0">
                <a:latin typeface="+mj-lt"/>
              </a:rPr>
              <a:t>	*</a:t>
            </a:r>
            <a:r>
              <a:rPr lang="fr-BE" sz="1000" dirty="0" smtClean="0">
                <a:latin typeface="+mj-lt"/>
              </a:rPr>
              <a:t>Pour du béton calcaire</a:t>
            </a:r>
            <a:endParaRPr lang="fr-BE" sz="1000" dirty="0">
              <a:latin typeface="+mj-lt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5292080" y="1340768"/>
            <a:ext cx="3657600" cy="304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200 m/8h – 600 m/24h</a:t>
            </a:r>
          </a:p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135 m/8 h – 400 m/24h</a:t>
            </a:r>
            <a:endParaRPr lang="nl-BE" sz="2000" dirty="0">
              <a:latin typeface="+mj-lt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4224338" y="1556792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4224338" y="2204864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1959484" cy="293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2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1" grpId="0" uiExpand="1" build="p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Rendement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Le train de forage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957064" cy="238776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nl-BE" sz="1600" dirty="0" smtClean="0">
                <a:latin typeface="+mj-lt"/>
              </a:rPr>
              <a:t>150m/8h = 450m/24h*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Pour du béton calcaire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Diamètre de forage de max. : 32mm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Profondeur de forage de max. : 130mm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Diamètre des barres d’armature dans l’assiette </a:t>
            </a:r>
            <a:br>
              <a:rPr lang="fr-BE" sz="1400" dirty="0" smtClean="0">
                <a:latin typeface="+mj-lt"/>
              </a:rPr>
            </a:br>
            <a:r>
              <a:rPr lang="fr-BE" sz="1400" dirty="0" smtClean="0">
                <a:latin typeface="+mj-lt"/>
              </a:rPr>
              <a:t>de max. : 12mm</a:t>
            </a:r>
          </a:p>
          <a:p>
            <a:pPr>
              <a:lnSpc>
                <a:spcPct val="200000"/>
              </a:lnSpc>
            </a:pPr>
            <a:r>
              <a:rPr lang="fr-BE" sz="1600" dirty="0" smtClean="0">
                <a:latin typeface="+mj-lt"/>
              </a:rPr>
              <a:t>Le rendement peut varier en fonction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Du diamètre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De la profondeur du forage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400" dirty="0" smtClean="0">
                <a:latin typeface="+mj-lt"/>
              </a:rPr>
              <a:t>De la quantité d’armatures dans le béton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2"/>
          <a:stretch/>
        </p:blipFill>
        <p:spPr>
          <a:xfrm>
            <a:off x="4714476" y="1620356"/>
            <a:ext cx="3529932" cy="41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7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Rendement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L’unité d’ancrage: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BE" sz="1800" dirty="0" smtClean="0">
                <a:latin typeface="+mj-lt"/>
              </a:rPr>
              <a:t>Nettoyage des trous d’ancrage</a:t>
            </a:r>
          </a:p>
          <a:p>
            <a:pPr>
              <a:lnSpc>
                <a:spcPct val="200000"/>
              </a:lnSpc>
            </a:pPr>
            <a:r>
              <a:rPr lang="fr-BE" sz="1800" dirty="0" smtClean="0">
                <a:latin typeface="+mj-lt"/>
              </a:rPr>
              <a:t>Ancrage </a:t>
            </a:r>
            <a:endParaRPr lang="fr-BE" sz="1800" dirty="0">
              <a:latin typeface="+mj-lt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5292080" y="1340768"/>
            <a:ext cx="3657600" cy="304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300 m/8h – 900 m/24h</a:t>
            </a:r>
          </a:p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300 m/8 h – 900 m/24h</a:t>
            </a:r>
            <a:endParaRPr lang="nl-BE" sz="2000" dirty="0">
              <a:latin typeface="+mj-lt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4224338" y="1556792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4224338" y="2204864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6"/>
          <a:stretch/>
        </p:blipFill>
        <p:spPr>
          <a:xfrm>
            <a:off x="4932040" y="2924944"/>
            <a:ext cx="3273080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755576" y="3643283"/>
            <a:ext cx="295232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1 machine,        2 actions</a:t>
            </a:r>
          </a:p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=</a:t>
            </a:r>
          </a:p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150m/8h</a:t>
            </a:r>
            <a:endParaRPr lang="nl-BE" b="1" dirty="0">
              <a:solidFill>
                <a:srgbClr val="C300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4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1" grpId="0" uiExpand="1" build="p"/>
      <p:bldP spid="12" grpId="0" uiExpand="1" animBg="1"/>
      <p:bldP spid="10" grpId="0" uiExpand="1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Avantages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Avantages: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485456" cy="4115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BE" sz="1800" dirty="0" smtClean="0">
                <a:latin typeface="+mj-lt"/>
              </a:rPr>
              <a:t>Méthode de travail </a:t>
            </a: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rapide</a:t>
            </a:r>
            <a:endParaRPr lang="fr-BE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Nos machines se suivent</a:t>
            </a: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, le travail s’effectue en un seul passage</a:t>
            </a:r>
            <a:r>
              <a:rPr lang="fr-BE" sz="1800" dirty="0" smtClean="0">
                <a:latin typeface="+mj-lt"/>
              </a:rPr>
              <a:t>; les machines reste sur le site durant toute la durée du chantier</a:t>
            </a: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Précision</a:t>
            </a:r>
            <a:r>
              <a:rPr lang="fr-BE" sz="1800" dirty="0" smtClean="0">
                <a:latin typeface="+mj-lt"/>
              </a:rPr>
              <a:t> de 2 mm </a:t>
            </a:r>
            <a:endParaRPr lang="fr-BE" sz="18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Moins de vibrations </a:t>
            </a:r>
            <a:r>
              <a:rPr lang="fr-BE" sz="1800" dirty="0" smtClean="0">
                <a:latin typeface="+mj-lt"/>
              </a:rPr>
              <a:t>au niveau du tunnel et des bâtiments situés au-dessus de ce dernier</a:t>
            </a: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Peu de hauteur de travail </a:t>
            </a:r>
            <a:r>
              <a:rPr lang="fr-BE" sz="1800" dirty="0" smtClean="0">
                <a:latin typeface="+mj-lt"/>
              </a:rPr>
              <a:t>nécessaire</a:t>
            </a:r>
          </a:p>
          <a:p>
            <a:pPr>
              <a:lnSpc>
                <a:spcPct val="150000"/>
              </a:lnSpc>
            </a:pPr>
            <a:r>
              <a:rPr lang="fr-BE" sz="1800" dirty="0" smtClean="0">
                <a:latin typeface="+mj-lt"/>
              </a:rPr>
              <a:t>Une charge permanente réduite</a:t>
            </a: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Les besoins en entretiens sont minimes</a:t>
            </a:r>
          </a:p>
          <a:p>
            <a:pPr>
              <a:lnSpc>
                <a:spcPct val="150000"/>
              </a:lnSpc>
            </a:pP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Longue</a:t>
            </a:r>
            <a:r>
              <a:rPr lang="fr-BE" sz="1800" dirty="0" smtClean="0">
                <a:latin typeface="+mj-lt"/>
              </a:rPr>
              <a:t> durée de vie   =   </a:t>
            </a:r>
            <a:r>
              <a:rPr lang="fr-BE" sz="1800" dirty="0" smtClean="0">
                <a:solidFill>
                  <a:srgbClr val="C30017"/>
                </a:solidFill>
                <a:latin typeface="+mj-lt"/>
              </a:rPr>
              <a:t>réduction</a:t>
            </a:r>
            <a:r>
              <a:rPr lang="fr-BE" sz="1800" dirty="0" smtClean="0">
                <a:latin typeface="+mj-lt"/>
              </a:rPr>
              <a:t> des coûts</a:t>
            </a:r>
            <a:endParaRPr lang="fr-B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8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Historique</a:t>
            </a:r>
            <a:r>
              <a:rPr lang="nl-BE" dirty="0" smtClean="0"/>
              <a:t> de </a:t>
            </a:r>
            <a:r>
              <a:rPr lang="nl-BE" dirty="0" smtClean="0">
                <a:solidFill>
                  <a:srgbClr val="C30017"/>
                </a:solidFill>
              </a:rPr>
              <a:t>Stabirail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4752528"/>
          </a:xfrm>
        </p:spPr>
        <p:txBody>
          <a:bodyPr>
            <a:normAutofit/>
          </a:bodyPr>
          <a:lstStyle/>
          <a:p>
            <a:r>
              <a:rPr lang="fr-BE" sz="2000" dirty="0" smtClean="0">
                <a:solidFill>
                  <a:srgbClr val="C30017"/>
                </a:solidFill>
                <a:latin typeface="+mj-lt"/>
              </a:rPr>
              <a:t>Stabirail</a:t>
            </a:r>
            <a:r>
              <a:rPr lang="fr-BE" sz="2000" dirty="0" smtClean="0">
                <a:latin typeface="+mj-lt"/>
              </a:rPr>
              <a:t> est une entreprise Belge issue de la société </a:t>
            </a:r>
            <a:r>
              <a:rPr lang="fr-BE" sz="2000" dirty="0" err="1" smtClean="0">
                <a:latin typeface="+mj-lt"/>
              </a:rPr>
              <a:t>Beverrent</a:t>
            </a:r>
            <a:r>
              <a:rPr lang="fr-BE" sz="2000" dirty="0" smtClean="0">
                <a:latin typeface="+mj-lt"/>
              </a:rPr>
              <a:t> </a:t>
            </a:r>
            <a:r>
              <a:rPr lang="fr-BE" sz="2000" dirty="0" err="1" smtClean="0">
                <a:latin typeface="+mj-lt"/>
              </a:rPr>
              <a:t>Diamanttechnieken</a:t>
            </a:r>
            <a:r>
              <a:rPr lang="fr-BE" sz="2000" dirty="0" smtClean="0">
                <a:latin typeface="+mj-lt"/>
              </a:rPr>
              <a:t>, fondée en 1995. </a:t>
            </a:r>
            <a:br>
              <a:rPr lang="fr-BE" sz="2000" dirty="0" smtClean="0">
                <a:latin typeface="+mj-lt"/>
              </a:rPr>
            </a:br>
            <a:endParaRPr lang="fr-BE" sz="2000" dirty="0" smtClean="0">
              <a:latin typeface="+mj-lt"/>
            </a:endParaRPr>
          </a:p>
          <a:p>
            <a:r>
              <a:rPr lang="fr-BE" sz="2000" dirty="0" smtClean="0">
                <a:latin typeface="+mj-lt"/>
              </a:rPr>
              <a:t>L’activité principale de l’entreprise est </a:t>
            </a:r>
            <a:r>
              <a:rPr lang="fr-BE" sz="2000" dirty="0" smtClean="0">
                <a:solidFill>
                  <a:srgbClr val="C30017"/>
                </a:solidFill>
                <a:latin typeface="+mj-lt"/>
              </a:rPr>
              <a:t>le sciage et le forage </a:t>
            </a:r>
            <a:r>
              <a:rPr lang="fr-BE" sz="2000" dirty="0" smtClean="0">
                <a:latin typeface="+mj-lt"/>
              </a:rPr>
              <a:t>de béton armé. </a:t>
            </a:r>
            <a:br>
              <a:rPr lang="fr-BE" sz="2000" dirty="0" smtClean="0">
                <a:latin typeface="+mj-lt"/>
              </a:rPr>
            </a:br>
            <a:endParaRPr lang="fr-BE" sz="2000" dirty="0" smtClean="0">
              <a:latin typeface="+mj-lt"/>
            </a:endParaRPr>
          </a:p>
          <a:p>
            <a:r>
              <a:rPr lang="fr-BE" sz="2000" dirty="0" smtClean="0">
                <a:latin typeface="+mj-lt"/>
              </a:rPr>
              <a:t>Nous constations que les solutions actuellement utilisées présentaient encore des défauts. </a:t>
            </a:r>
            <a:br>
              <a:rPr lang="fr-BE" sz="2000" dirty="0" smtClean="0">
                <a:latin typeface="+mj-lt"/>
              </a:rPr>
            </a:br>
            <a:endParaRPr lang="fr-BE" sz="2000" dirty="0" smtClean="0">
              <a:latin typeface="+mj-lt"/>
            </a:endParaRPr>
          </a:p>
          <a:p>
            <a:r>
              <a:rPr lang="fr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Notre équipe a conçu et développé </a:t>
            </a:r>
            <a:r>
              <a:rPr lang="fr-BE" sz="2000" dirty="0" smtClean="0">
                <a:solidFill>
                  <a:srgbClr val="C30017"/>
                </a:solidFill>
                <a:latin typeface="+mj-lt"/>
              </a:rPr>
              <a:t>une solution unique, permettant de fraiser les assises des rails en béton plutôt que de les rehausser.</a:t>
            </a:r>
            <a:br>
              <a:rPr lang="fr-BE" sz="2000" dirty="0" smtClean="0">
                <a:solidFill>
                  <a:srgbClr val="C30017"/>
                </a:solidFill>
                <a:latin typeface="+mj-lt"/>
              </a:rPr>
            </a:br>
            <a:endParaRPr lang="fr-BE" sz="2000" dirty="0" smtClean="0">
              <a:solidFill>
                <a:srgbClr val="C30017"/>
              </a:solidFill>
              <a:latin typeface="+mj-lt"/>
            </a:endParaRPr>
          </a:p>
          <a:p>
            <a:r>
              <a:rPr lang="fr-BE" sz="2000" dirty="0" smtClean="0">
                <a:latin typeface="+mj-lt"/>
              </a:rPr>
              <a:t>C’est ainsi qu’est né notre système </a:t>
            </a:r>
            <a:r>
              <a:rPr lang="fr-BE" sz="2000" dirty="0" smtClean="0">
                <a:solidFill>
                  <a:srgbClr val="C30017"/>
                </a:solidFill>
                <a:latin typeface="+mj-lt"/>
              </a:rPr>
              <a:t>Stabirail</a:t>
            </a:r>
            <a:r>
              <a:rPr lang="fr-BE" sz="2000" dirty="0" smtClean="0">
                <a:latin typeface="+mj-lt"/>
              </a:rPr>
              <a:t>.</a:t>
            </a:r>
            <a:endParaRPr lang="fr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2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5893" r="7930" b="21524"/>
          <a:stretch/>
        </p:blipFill>
        <p:spPr bwMode="auto">
          <a:xfrm>
            <a:off x="827584" y="2598699"/>
            <a:ext cx="7663313" cy="195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419832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34831" r="6432"/>
          <a:stretch/>
        </p:blipFill>
        <p:spPr bwMode="auto">
          <a:xfrm>
            <a:off x="1259632" y="1412776"/>
            <a:ext cx="6461185" cy="379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8" t="6412" r="17269" b="28646"/>
          <a:stretch/>
        </p:blipFill>
        <p:spPr bwMode="auto">
          <a:xfrm>
            <a:off x="2952117" y="1512606"/>
            <a:ext cx="6048239" cy="46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65535" r="56443" b="18701"/>
          <a:stretch/>
        </p:blipFill>
        <p:spPr bwMode="auto">
          <a:xfrm>
            <a:off x="1387850" y="1412776"/>
            <a:ext cx="7237791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7356" r="34424" b="6430"/>
          <a:stretch/>
        </p:blipFill>
        <p:spPr bwMode="auto">
          <a:xfrm rot="5400000">
            <a:off x="3397365" y="-364916"/>
            <a:ext cx="2433579" cy="75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6" t="17577" r="19211" b="17933"/>
          <a:stretch/>
        </p:blipFill>
        <p:spPr bwMode="auto">
          <a:xfrm>
            <a:off x="3775514" y="1340769"/>
            <a:ext cx="4416756" cy="4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Dessins techniques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Dessins techniques: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0" y="1628800"/>
            <a:ext cx="7769548" cy="326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626424" cy="87099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Gare centrale d’Anvers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Longueur de voie: 8,3 km </a:t>
            </a:r>
            <a:br>
              <a:rPr lang="fr-BE" sz="2000" dirty="0" smtClean="0">
                <a:latin typeface="+mj-lt"/>
              </a:rPr>
            </a:br>
            <a:r>
              <a:rPr lang="fr-BE" sz="2000" dirty="0" smtClean="0">
                <a:latin typeface="+mj-lt"/>
              </a:rPr>
              <a:t>Nombre d’ancrages: 53 484 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Nombre d’aiguillages: 5 </a:t>
            </a:r>
            <a:br>
              <a:rPr lang="fr-BE" sz="2000" dirty="0" smtClean="0">
                <a:latin typeface="+mj-lt"/>
              </a:rPr>
            </a:br>
            <a:r>
              <a:rPr lang="fr-BE" sz="2000" dirty="0" smtClean="0">
                <a:latin typeface="+mj-lt"/>
              </a:rPr>
              <a:t>Nombre d’ancrages: 2 463 </a:t>
            </a:r>
            <a:endParaRPr lang="fr-BE" sz="2000" dirty="0">
              <a:latin typeface="+mj-lt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2004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062158" cy="459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3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Tunnel Diabolo 2009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r>
              <a:rPr lang="fr-BE" sz="2000" dirty="0" smtClean="0">
                <a:latin typeface="+mj-lt"/>
              </a:rPr>
              <a:t>Longueur de voie: 9,5 km </a:t>
            </a:r>
            <a:br>
              <a:rPr lang="fr-BE" sz="2000" dirty="0" smtClean="0">
                <a:latin typeface="+mj-lt"/>
              </a:rPr>
            </a:br>
            <a:r>
              <a:rPr lang="fr-BE" sz="2000" dirty="0" smtClean="0">
                <a:latin typeface="+mj-lt"/>
              </a:rPr>
              <a:t>Nombre d’ancrages: 60 620 </a:t>
            </a:r>
          </a:p>
          <a:p>
            <a:r>
              <a:rPr lang="fr-BE" sz="2000" dirty="0" smtClean="0">
                <a:latin typeface="+mj-lt"/>
              </a:rPr>
              <a:t>Nombre d’aiguillages: 10 </a:t>
            </a:r>
            <a:br>
              <a:rPr lang="fr-BE" sz="2000" dirty="0" smtClean="0">
                <a:latin typeface="+mj-lt"/>
              </a:rPr>
            </a:br>
            <a:r>
              <a:rPr lang="fr-BE" sz="2000" dirty="0" smtClean="0">
                <a:latin typeface="+mj-lt"/>
              </a:rPr>
              <a:t>Nombre d’ancrages: 7 480 </a:t>
            </a:r>
          </a:p>
          <a:p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Aéroport de Bruxelles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68902"/>
            <a:ext cx="4492448" cy="299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L’équipement</a:t>
            </a:r>
            <a:endParaRPr lang="fr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5325216" cy="639762"/>
          </a:xfrm>
          <a:noFill/>
        </p:spPr>
        <p:txBody>
          <a:bodyPr/>
          <a:lstStyle/>
          <a:p>
            <a:r>
              <a:rPr lang="fr-BE" dirty="0" smtClean="0"/>
              <a:t>L’équipement</a:t>
            </a:r>
            <a:r>
              <a:rPr lang="nl-BE" dirty="0" smtClean="0"/>
              <a:t> complet de </a:t>
            </a:r>
            <a:r>
              <a:rPr lang="nl-BE" dirty="0" smtClean="0">
                <a:solidFill>
                  <a:srgbClr val="C30017"/>
                </a:solidFill>
              </a:rPr>
              <a:t>Stabirail</a:t>
            </a:r>
            <a:r>
              <a:rPr lang="nl-BE" dirty="0" smtClean="0"/>
              <a:t>:</a:t>
            </a:r>
            <a:endParaRPr lang="nl-BE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053408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Une fraiseuse à béton avec filtre-presse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Un train de forage au diamant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Un train d’ancrage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Un camion-citerne (10 000 litres d’eau et 2 500 litres de diesel)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</a:rPr>
              <a:t>Un wagon-citerne à eau</a:t>
            </a:r>
            <a:endParaRPr lang="fr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9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Tunnel </a:t>
            </a:r>
            <a:r>
              <a:rPr lang="fr-BE" dirty="0" err="1" smtClean="0">
                <a:solidFill>
                  <a:srgbClr val="C00000"/>
                </a:solidFill>
              </a:rPr>
              <a:t>Liefkenshoek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r>
              <a:rPr lang="fr-BE" dirty="0" smtClean="0">
                <a:latin typeface="+mj-lt"/>
              </a:rPr>
              <a:t>Longueur de voie: 16,6 km </a:t>
            </a:r>
          </a:p>
          <a:p>
            <a:r>
              <a:rPr lang="fr-BE" dirty="0" smtClean="0">
                <a:latin typeface="+mj-lt"/>
              </a:rPr>
              <a:t>Nombre d’ancrages: 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110 564</a:t>
            </a:r>
          </a:p>
          <a:p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C00000"/>
                </a:solidFill>
              </a:rPr>
              <a:t>Port d’Anvers 2013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2880320" cy="4321561"/>
          </a:xfrm>
        </p:spPr>
      </p:pic>
    </p:spTree>
    <p:extLst>
      <p:ext uri="{BB962C8B-B14F-4D97-AF65-F5344CB8AC3E}">
        <p14:creationId xmlns:p14="http://schemas.microsoft.com/office/powerpoint/2010/main" val="25475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Références</a:t>
            </a:r>
            <a:endParaRPr lang="fr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885056" cy="639762"/>
          </a:xfrm>
        </p:spPr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Tunnel </a:t>
            </a:r>
            <a:r>
              <a:rPr lang="nl-BE" dirty="0" err="1" smtClean="0">
                <a:solidFill>
                  <a:srgbClr val="C00000"/>
                </a:solidFill>
              </a:rPr>
              <a:t>Shuman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Josaphat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4101080" cy="3048000"/>
          </a:xfrm>
        </p:spPr>
        <p:txBody>
          <a:bodyPr/>
          <a:lstStyle/>
          <a:p>
            <a:endParaRPr lang="nl-BE" b="1" dirty="0" smtClean="0">
              <a:latin typeface="+mj-lt"/>
            </a:endParaRPr>
          </a:p>
          <a:p>
            <a:r>
              <a:rPr lang="fr-BE" dirty="0" smtClean="0">
                <a:latin typeface="+mj-lt"/>
              </a:rPr>
              <a:t>Longueur de voie: 4,2 km 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Nombre d’ancrages: 27 168 </a:t>
            </a:r>
          </a:p>
          <a:p>
            <a:r>
              <a:rPr lang="fr-BE" dirty="0" smtClean="0">
                <a:latin typeface="+mj-lt"/>
              </a:rPr>
              <a:t>Nombre d’aiguillages: 5 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Nombre d’ancrages: 2 357 </a:t>
            </a:r>
            <a:endParaRPr lang="fr-BE" dirty="0">
              <a:latin typeface="+mj-lt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Bruxelles 2014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918939" cy="31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36104" y="2636912"/>
            <a:ext cx="7543800" cy="1524000"/>
          </a:xfrm>
        </p:spPr>
        <p:txBody>
          <a:bodyPr/>
          <a:lstStyle/>
          <a:p>
            <a:r>
              <a:rPr lang="nl-BE" sz="6000" dirty="0" smtClean="0">
                <a:solidFill>
                  <a:srgbClr val="C30017"/>
                </a:solidFill>
              </a:rPr>
              <a:t>FAST</a:t>
            </a:r>
            <a:r>
              <a:rPr lang="nl-BE" sz="6000" dirty="0" smtClean="0"/>
              <a:t> TRACK TO SUCCESS</a:t>
            </a:r>
            <a:endParaRPr lang="nl-BE" sz="6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5"/>
          <a:stretch/>
        </p:blipFill>
        <p:spPr>
          <a:xfrm>
            <a:off x="755576" y="548680"/>
            <a:ext cx="7632848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827220" y="5445224"/>
            <a:ext cx="7543800" cy="5878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BE" sz="3200" dirty="0" smtClean="0">
                <a:solidFill>
                  <a:srgbClr val="C30017"/>
                </a:solidFill>
              </a:rPr>
              <a:t>Merci de votre attention</a:t>
            </a:r>
            <a:endParaRPr lang="fr-BE" sz="3200" dirty="0">
              <a:solidFill>
                <a:srgbClr val="C30017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15761" y="423192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+mj-lt"/>
              </a:rPr>
              <a:t>Visionnez notre </a:t>
            </a:r>
            <a:r>
              <a:rPr lang="fr-BE" sz="3600" dirty="0" smtClean="0">
                <a:solidFill>
                  <a:srgbClr val="C30017"/>
                </a:solidFill>
                <a:latin typeface="+mj-lt"/>
              </a:rPr>
              <a:t>vidéo</a:t>
            </a:r>
            <a:r>
              <a:rPr lang="fr-BE" sz="3600" dirty="0" smtClean="0">
                <a:latin typeface="+mj-lt"/>
              </a:rPr>
              <a:t> sur www.</a:t>
            </a:r>
            <a:r>
              <a:rPr lang="fr-BE" sz="3600" dirty="0" smtClean="0">
                <a:solidFill>
                  <a:srgbClr val="C30017"/>
                </a:solidFill>
                <a:latin typeface="+mj-lt"/>
              </a:rPr>
              <a:t>stabirail</a:t>
            </a:r>
            <a:r>
              <a:rPr lang="fr-BE" sz="3600" dirty="0" smtClean="0">
                <a:latin typeface="+mj-lt"/>
              </a:rPr>
              <a:t>.com</a:t>
            </a:r>
            <a:endParaRPr lang="fr-B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9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</a:t>
            </a:r>
            <a:r>
              <a:rPr lang="nl-BE" dirty="0" smtClean="0"/>
              <a:t> </a:t>
            </a:r>
            <a:r>
              <a:rPr lang="fr-BE" dirty="0" smtClean="0"/>
              <a:t>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Fraisage</a:t>
            </a:r>
            <a:r>
              <a:rPr lang="nl-BE" dirty="0" smtClean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des</a:t>
            </a:r>
            <a:r>
              <a:rPr lang="nl-BE" dirty="0" smtClean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assises</a:t>
            </a:r>
            <a:r>
              <a:rPr lang="nl-BE" dirty="0" smtClean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de rails </a:t>
            </a:r>
            <a:r>
              <a:rPr lang="nl-BE" dirty="0" smtClean="0">
                <a:latin typeface="+mj-lt"/>
              </a:rPr>
              <a:t>en </a:t>
            </a:r>
            <a:r>
              <a:rPr lang="fr-BE" dirty="0" smtClean="0">
                <a:latin typeface="+mj-lt"/>
              </a:rPr>
              <a:t>béton avec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une précision</a:t>
            </a:r>
            <a:r>
              <a:rPr lang="nl-BE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fr-BE" dirty="0" err="1" smtClean="0">
                <a:solidFill>
                  <a:srgbClr val="C30017"/>
                </a:solidFill>
                <a:latin typeface="+mj-lt"/>
              </a:rPr>
              <a:t>milimètrée</a:t>
            </a:r>
            <a:endParaRPr lang="fr-BE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6" b="27005"/>
          <a:stretch/>
        </p:blipFill>
        <p:spPr>
          <a:xfrm>
            <a:off x="2555776" y="2632975"/>
            <a:ext cx="4217244" cy="267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5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8952" y="1197126"/>
            <a:ext cx="7557464" cy="20110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Les 2 assiettes sont fraisées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simultanément</a:t>
            </a:r>
            <a:endParaRPr lang="fr-BE" dirty="0" smtClean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nl-BE" sz="18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499992" cy="299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Connecteur droit 3"/>
          <p:cNvCxnSpPr/>
          <p:nvPr/>
        </p:nvCxnSpPr>
        <p:spPr>
          <a:xfrm flipV="1">
            <a:off x="5506068" y="2345292"/>
            <a:ext cx="432048" cy="26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940152" y="2202651"/>
            <a:ext cx="72008" cy="142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012205" y="2202651"/>
            <a:ext cx="39650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408712" y="2204864"/>
            <a:ext cx="72008" cy="1386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6876211" y="2201755"/>
            <a:ext cx="72008" cy="1426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948264" y="2201755"/>
            <a:ext cx="39650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344771" y="2203968"/>
            <a:ext cx="72008" cy="1386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479659" y="2341926"/>
            <a:ext cx="396507" cy="6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420155" y="2339236"/>
            <a:ext cx="432048" cy="26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506068" y="2920830"/>
            <a:ext cx="432048" cy="26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5939804" y="2811788"/>
            <a:ext cx="67571" cy="1150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6007375" y="2784245"/>
            <a:ext cx="400989" cy="275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408364" y="2786458"/>
            <a:ext cx="72008" cy="1386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6875863" y="2752162"/>
            <a:ext cx="79383" cy="1738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950571" y="2723188"/>
            <a:ext cx="390476" cy="289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341047" y="2720439"/>
            <a:ext cx="75384" cy="2037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79311" y="2923520"/>
            <a:ext cx="396507" cy="6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7419807" y="2920830"/>
            <a:ext cx="432048" cy="26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5508104" y="3493678"/>
            <a:ext cx="432048" cy="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933876" y="3413621"/>
            <a:ext cx="39713" cy="80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973589" y="3409784"/>
            <a:ext cx="467499" cy="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441088" y="3420028"/>
            <a:ext cx="39632" cy="74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6876211" y="3352830"/>
            <a:ext cx="72008" cy="1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948264" y="3352830"/>
            <a:ext cx="396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344771" y="3355043"/>
            <a:ext cx="72008" cy="138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479659" y="3493001"/>
            <a:ext cx="396507" cy="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420155" y="3490311"/>
            <a:ext cx="432048" cy="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5505930" y="4139103"/>
            <a:ext cx="432048" cy="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5937978" y="3999151"/>
            <a:ext cx="72008" cy="1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6010031" y="3963183"/>
            <a:ext cx="359972" cy="35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370003" y="3963183"/>
            <a:ext cx="108543" cy="17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6874037" y="3998255"/>
            <a:ext cx="72008" cy="1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6946090" y="3963183"/>
            <a:ext cx="394957" cy="3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340490" y="3960713"/>
            <a:ext cx="75941" cy="188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477485" y="4138426"/>
            <a:ext cx="396507" cy="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7417981" y="4135736"/>
            <a:ext cx="432048" cy="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5504637" y="2253030"/>
            <a:ext cx="2342201" cy="579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5465797" y="2734786"/>
            <a:ext cx="2384232" cy="15329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5504636" y="3357330"/>
            <a:ext cx="2342201" cy="579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5504636" y="3422476"/>
            <a:ext cx="2342201" cy="579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5652120" y="3282010"/>
            <a:ext cx="0" cy="6279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5652120" y="3420027"/>
            <a:ext cx="0" cy="7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5486812" y="3989012"/>
            <a:ext cx="2342201" cy="579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8010150" y="199793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  <a:latin typeface="+mj-lt"/>
              </a:rPr>
              <a:t>Oui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8002176" y="25671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  <a:latin typeface="+mj-lt"/>
              </a:rPr>
              <a:t>Oui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005561" y="31975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  <a:latin typeface="+mj-lt"/>
              </a:rPr>
              <a:t>Non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8008445" y="38279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  <a:latin typeface="+mj-lt"/>
              </a:rPr>
              <a:t>Non</a:t>
            </a:r>
            <a:endParaRPr lang="fr-BE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La machine est pilotée par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un système en 3D</a:t>
            </a:r>
            <a:endParaRPr lang="fr-BE" b="1" dirty="0" smtClean="0">
              <a:latin typeface="Arial Narrow" panose="020B060602020203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24605"/>
          <a:stretch/>
        </p:blipFill>
        <p:spPr>
          <a:xfrm>
            <a:off x="1519202" y="2420888"/>
            <a:ext cx="2448271" cy="23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9" b="4191"/>
          <a:stretch/>
        </p:blipFill>
        <p:spPr>
          <a:xfrm>
            <a:off x="4571999" y="2442429"/>
            <a:ext cx="3405361" cy="23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5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403648" y="2780928"/>
            <a:ext cx="6096000" cy="203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</a:t>
            </a:r>
            <a:r>
              <a:rPr lang="nl-BE" dirty="0" smtClean="0">
                <a:solidFill>
                  <a:srgbClr val="C30017"/>
                </a:solidFill>
              </a:rPr>
              <a:t>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Peut travailler sur toutes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les pentes </a:t>
            </a:r>
            <a:r>
              <a:rPr lang="fr-BE" dirty="0" smtClean="0">
                <a:latin typeface="+mj-lt"/>
              </a:rPr>
              <a:t>et toutes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les courbes paraboliques de transition</a:t>
            </a:r>
            <a:endParaRPr lang="fr-BE" b="1" dirty="0" smtClean="0">
              <a:solidFill>
                <a:srgbClr val="C3001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latin typeface="+mj-lt"/>
              </a:rPr>
              <a:t>Les disques diamantés sont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refroidis à l’eau </a:t>
            </a:r>
            <a:r>
              <a:rPr lang="fr-BE" dirty="0" smtClean="0">
                <a:latin typeface="+mj-lt"/>
              </a:rPr>
              <a:t>afin d’éviter la formation de poussières</a:t>
            </a:r>
            <a:endParaRPr lang="fr-BE" sz="1800" dirty="0" smtClean="0"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/>
        </p:blipFill>
        <p:spPr>
          <a:xfrm>
            <a:off x="1979712" y="2522824"/>
            <a:ext cx="5484702" cy="258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1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40" y="2492896"/>
            <a:ext cx="4873763" cy="27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 de travail</a:t>
            </a:r>
            <a:endParaRPr lang="fr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fr-BE" dirty="0" smtClean="0">
                <a:solidFill>
                  <a:srgbClr val="C30017"/>
                </a:solidFill>
              </a:rPr>
              <a:t>La fraiseuse:</a:t>
            </a:r>
            <a:endParaRPr lang="fr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r-BE" dirty="0" smtClean="0">
                <a:solidFill>
                  <a:schemeClr val="tx1"/>
                </a:solidFill>
                <a:latin typeface="+mj-lt"/>
              </a:rPr>
              <a:t>Les déchets de béton sont </a:t>
            </a:r>
            <a:r>
              <a:rPr lang="fr-BE" dirty="0" smtClean="0">
                <a:solidFill>
                  <a:srgbClr val="C30017"/>
                </a:solidFill>
                <a:latin typeface="+mj-lt"/>
              </a:rPr>
              <a:t>recyclés</a:t>
            </a:r>
            <a:endParaRPr lang="fr-BE" sz="1800" dirty="0" smtClean="0">
              <a:solidFill>
                <a:srgbClr val="C300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7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1083</TotalTime>
  <Words>551</Words>
  <Application>Microsoft Office PowerPoint</Application>
  <PresentationFormat>Diavoorstelling (4:3)</PresentationFormat>
  <Paragraphs>137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NewsPrint</vt:lpstr>
      <vt:lpstr>FAST TRACK TO SUCCESS</vt:lpstr>
      <vt:lpstr>Historique de Stabirail</vt:lpstr>
      <vt:lpstr>L’équipement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Méthode de travail</vt:lpstr>
      <vt:lpstr>Rendement</vt:lpstr>
      <vt:lpstr>Rendement</vt:lpstr>
      <vt:lpstr>Rendement</vt:lpstr>
      <vt:lpstr>Avantages</vt:lpstr>
      <vt:lpstr>Dessins techniques</vt:lpstr>
      <vt:lpstr>Dessins techniques</vt:lpstr>
      <vt:lpstr>Dessins techniques</vt:lpstr>
      <vt:lpstr>PowerPoint-presentatie</vt:lpstr>
      <vt:lpstr>Dessins techniques</vt:lpstr>
      <vt:lpstr>Dessins techniques</vt:lpstr>
      <vt:lpstr>PowerPoint-presentatie</vt:lpstr>
      <vt:lpstr>Dessins techniques</vt:lpstr>
      <vt:lpstr>Références</vt:lpstr>
      <vt:lpstr>Références</vt:lpstr>
      <vt:lpstr>Références</vt:lpstr>
      <vt:lpstr>Références</vt:lpstr>
      <vt:lpstr>FAST TRACK TO SUCCESS</vt:lpstr>
    </vt:vector>
  </TitlesOfParts>
  <Company>MIKRO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STABIRAIL</dc:title>
  <dc:creator>Nele Van Mieghem</dc:creator>
  <cp:lastModifiedBy>Guy Weemaes</cp:lastModifiedBy>
  <cp:revision>112</cp:revision>
  <dcterms:created xsi:type="dcterms:W3CDTF">2014-12-16T13:00:13Z</dcterms:created>
  <dcterms:modified xsi:type="dcterms:W3CDTF">2015-05-28T08:33:08Z</dcterms:modified>
</cp:coreProperties>
</file>